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2" r:id="rId3"/>
    <p:sldId id="273" r:id="rId4"/>
    <p:sldId id="274" r:id="rId5"/>
    <p:sldId id="275" r:id="rId6"/>
    <p:sldId id="277" r:id="rId7"/>
    <p:sldId id="276" r:id="rId8"/>
    <p:sldId id="257" r:id="rId9"/>
    <p:sldId id="258" r:id="rId10"/>
    <p:sldId id="259" r:id="rId11"/>
    <p:sldId id="260" r:id="rId12"/>
    <p:sldId id="261" r:id="rId13"/>
    <p:sldId id="262" r:id="rId14"/>
    <p:sldId id="280" r:id="rId15"/>
    <p:sldId id="279" r:id="rId16"/>
    <p:sldId id="263" r:id="rId17"/>
    <p:sldId id="267" r:id="rId18"/>
    <p:sldId id="268" r:id="rId19"/>
    <p:sldId id="266" r:id="rId20"/>
    <p:sldId id="278" r:id="rId21"/>
    <p:sldId id="269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56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 descr="D:\_Data\_Bilder\_PV und Produkte\logo3-Shadow-800x126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5533742"/>
            <a:ext cx="7500990" cy="118140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11/09/2018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11/09/2018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11/09/2018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11/09/2018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11/09/2018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11/09/2018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11/09/2018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11/09/2018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637BB6B-EE1B-48FB-8575-0D55C373DE88}" type="datetimeFigureOut">
              <a:rPr lang="en-US" smtClean="0"/>
              <a:pPr/>
              <a:t>11/09/2018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37BB6B-EE1B-48FB-8575-0D55C373DE88}" type="datetimeFigureOut">
              <a:rPr lang="en-US" smtClean="0"/>
              <a:pPr/>
              <a:t>11/09/2018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Textmasterformate durch Klicken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7500958" y="6407944"/>
            <a:ext cx="1146314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37BB6B-EE1B-48FB-8575-0D55C373DE88}" type="datetimeFigureOut">
              <a:rPr lang="en-US" smtClean="0"/>
              <a:pPr/>
              <a:t>11/09/2018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pic>
        <p:nvPicPr>
          <p:cNvPr id="1026" name="Picture 2" descr="D:\_Data\_Bilder\_PV und Produkte\logo3-Shadow-350x55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071934" y="6334125"/>
            <a:ext cx="3333750" cy="5238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gateway.com/software" TargetMode="External"/><Relationship Id="rId2" Type="http://schemas.openxmlformats.org/officeDocument/2006/relationships/hyperlink" Target="http://www.umgateway.ch/docu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ms@pve.c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dirty="0"/>
              <a:t>Version 7</a:t>
            </a:r>
            <a:br>
              <a:rPr lang="de-CH" dirty="0"/>
            </a:br>
            <a:r>
              <a:rPr lang="de-CH" dirty="0" err="1"/>
              <a:t>Overview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CH" sz="2800" b="1" dirty="0"/>
              <a:t>PV Electronic, Lyss</a:t>
            </a:r>
          </a:p>
          <a:p>
            <a:r>
              <a:rPr lang="de-CH" dirty="0"/>
              <a:t>10.08.2018 </a:t>
            </a:r>
            <a:r>
              <a:rPr lang="de-CH" dirty="0" err="1"/>
              <a:t>P.Groner</a:t>
            </a:r>
            <a:endParaRPr lang="de-CH" dirty="0"/>
          </a:p>
        </p:txBody>
      </p:sp>
      <p:pic>
        <p:nvPicPr>
          <p:cNvPr id="4" name="Grafik 3" descr="umgatewa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313" y="436935"/>
            <a:ext cx="7846339" cy="239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CH" dirty="0"/>
              <a:t>Pager Service Provider (</a:t>
            </a:r>
            <a:r>
              <a:rPr lang="de-CH" dirty="0" err="1"/>
              <a:t>Swissphone</a:t>
            </a:r>
            <a:r>
              <a:rPr lang="de-CH" dirty="0"/>
              <a:t>)</a:t>
            </a:r>
          </a:p>
          <a:p>
            <a:pPr lvl="1"/>
            <a:r>
              <a:rPr lang="de-CH" dirty="0"/>
              <a:t>EMI / UCP Protokoll</a:t>
            </a:r>
          </a:p>
          <a:p>
            <a:r>
              <a:rPr lang="de-CH" dirty="0"/>
              <a:t>ALL SMS Mobile Service Provider</a:t>
            </a:r>
          </a:p>
          <a:p>
            <a:pPr lvl="1"/>
            <a:r>
              <a:rPr lang="de-CH" dirty="0"/>
              <a:t>EMI / UCP, REST, SOAP and Native HTTP </a:t>
            </a:r>
            <a:r>
              <a:rPr lang="en-US" dirty="0"/>
              <a:t>protocols</a:t>
            </a:r>
          </a:p>
          <a:p>
            <a:r>
              <a:rPr lang="de-CH" dirty="0"/>
              <a:t>MMS Mobile Service Provider</a:t>
            </a:r>
          </a:p>
          <a:p>
            <a:pPr lvl="1"/>
            <a:r>
              <a:rPr lang="de-CH" dirty="0"/>
              <a:t>MM7 </a:t>
            </a:r>
            <a:r>
              <a:rPr lang="en-US" dirty="0"/>
              <a:t>interface</a:t>
            </a:r>
            <a:r>
              <a:rPr lang="de-CH" dirty="0"/>
              <a:t>, SOAP</a:t>
            </a:r>
          </a:p>
          <a:p>
            <a:r>
              <a:rPr lang="de-CH" dirty="0"/>
              <a:t>SMS/MMS least </a:t>
            </a:r>
            <a:r>
              <a:rPr lang="de-CH" dirty="0" err="1"/>
              <a:t>cost</a:t>
            </a:r>
            <a:r>
              <a:rPr lang="de-CH" dirty="0"/>
              <a:t> </a:t>
            </a:r>
            <a:r>
              <a:rPr lang="de-CH" dirty="0" err="1"/>
              <a:t>routing</a:t>
            </a:r>
            <a:r>
              <a:rPr lang="de-CH" dirty="0"/>
              <a:t> </a:t>
            </a:r>
            <a:r>
              <a:rPr lang="de-CH" dirty="0" err="1"/>
              <a:t>rrovider</a:t>
            </a:r>
            <a:endParaRPr lang="de-CH" dirty="0"/>
          </a:p>
          <a:p>
            <a:pPr lvl="1"/>
            <a:r>
              <a:rPr lang="de-CH" dirty="0"/>
              <a:t>EMI / UCP Protokoll</a:t>
            </a:r>
          </a:p>
          <a:p>
            <a:pPr lvl="1"/>
            <a:r>
              <a:rPr lang="de-CH" dirty="0"/>
              <a:t>Webservice </a:t>
            </a:r>
            <a:r>
              <a:rPr lang="de-CH" dirty="0" err="1"/>
              <a:t>protocolls</a:t>
            </a:r>
            <a:r>
              <a:rPr lang="de-CH" dirty="0"/>
              <a:t> (incl. </a:t>
            </a:r>
            <a:r>
              <a:rPr lang="en-US" dirty="0"/>
              <a:t>customizing</a:t>
            </a:r>
            <a:r>
              <a:rPr lang="de-CH" dirty="0"/>
              <a:t>)</a:t>
            </a:r>
          </a:p>
          <a:p>
            <a:r>
              <a:rPr lang="en-US" dirty="0"/>
              <a:t>RCS and Messenger Services (</a:t>
            </a:r>
            <a:r>
              <a:rPr lang="en-US" dirty="0" err="1"/>
              <a:t>Whatsapp</a:t>
            </a:r>
            <a:r>
              <a:rPr lang="en-US" dirty="0"/>
              <a:t>, </a:t>
            </a:r>
            <a:r>
              <a:rPr lang="en-US" dirty="0" err="1"/>
              <a:t>Fibre</a:t>
            </a:r>
            <a:r>
              <a:rPr lang="en-US" dirty="0"/>
              <a:t> …)</a:t>
            </a:r>
          </a:p>
          <a:p>
            <a:pPr lvl="1"/>
            <a:r>
              <a:rPr lang="en-US" dirty="0"/>
              <a:t>Work in progress, Public Beta Q1/2019</a:t>
            </a:r>
            <a:endParaRPr lang="de-CH" dirty="0"/>
          </a:p>
          <a:p>
            <a:pPr lvl="1"/>
            <a:endParaRPr lang="de-CH" dirty="0"/>
          </a:p>
          <a:p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Service Provider Support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err="1"/>
              <a:t>Full</a:t>
            </a:r>
            <a:r>
              <a:rPr lang="de-CH" dirty="0"/>
              <a:t> </a:t>
            </a:r>
            <a:r>
              <a:rPr lang="de-CH" dirty="0" err="1"/>
              <a:t>featured</a:t>
            </a:r>
            <a:r>
              <a:rPr lang="de-CH" dirty="0"/>
              <a:t> </a:t>
            </a:r>
            <a:r>
              <a:rPr lang="de-CH" dirty="0" err="1"/>
              <a:t>smtp</a:t>
            </a:r>
            <a:r>
              <a:rPr lang="de-CH" dirty="0"/>
              <a:t> </a:t>
            </a:r>
            <a:r>
              <a:rPr lang="de-CH" dirty="0" err="1"/>
              <a:t>interface</a:t>
            </a:r>
            <a:endParaRPr lang="de-CH" dirty="0"/>
          </a:p>
          <a:p>
            <a:pPr lvl="1"/>
            <a:r>
              <a:rPr lang="de-CH" dirty="0"/>
              <a:t>Message </a:t>
            </a:r>
            <a:r>
              <a:rPr lang="de-CH" dirty="0" err="1"/>
              <a:t>content</a:t>
            </a:r>
            <a:r>
              <a:rPr lang="de-CH" dirty="0"/>
              <a:t> </a:t>
            </a:r>
            <a:r>
              <a:rPr lang="de-CH" dirty="0" err="1"/>
              <a:t>formatting</a:t>
            </a:r>
            <a:endParaRPr lang="de-CH" dirty="0"/>
          </a:p>
          <a:p>
            <a:pPr lvl="1"/>
            <a:r>
              <a:rPr lang="de-CH" dirty="0"/>
              <a:t>Native </a:t>
            </a:r>
            <a:r>
              <a:rPr lang="de-CH" dirty="0" err="1"/>
              <a:t>text</a:t>
            </a:r>
            <a:r>
              <a:rPr lang="de-CH" dirty="0"/>
              <a:t> </a:t>
            </a:r>
            <a:r>
              <a:rPr lang="de-CH" dirty="0" err="1"/>
              <a:t>decoder</a:t>
            </a:r>
            <a:r>
              <a:rPr lang="de-CH" dirty="0"/>
              <a:t> </a:t>
            </a:r>
            <a:r>
              <a:rPr lang="de-CH" dirty="0" err="1"/>
              <a:t>support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any</a:t>
            </a:r>
            <a:r>
              <a:rPr lang="de-CH" dirty="0"/>
              <a:t> </a:t>
            </a:r>
            <a:r>
              <a:rPr lang="de-CH" dirty="0" err="1"/>
              <a:t>standard</a:t>
            </a:r>
            <a:br>
              <a:rPr lang="de-CH" dirty="0"/>
            </a:br>
            <a:r>
              <a:rPr lang="de-CH" dirty="0" err="1"/>
              <a:t>or</a:t>
            </a:r>
            <a:r>
              <a:rPr lang="de-CH" dirty="0"/>
              <a:t> </a:t>
            </a:r>
            <a:r>
              <a:rPr lang="de-CH" dirty="0" err="1"/>
              <a:t>most</a:t>
            </a:r>
            <a:r>
              <a:rPr lang="de-CH" dirty="0"/>
              <a:t> non </a:t>
            </a:r>
            <a:r>
              <a:rPr lang="de-CH" dirty="0" err="1"/>
              <a:t>standard</a:t>
            </a:r>
            <a:r>
              <a:rPr lang="de-CH" dirty="0"/>
              <a:t> </a:t>
            </a:r>
            <a:r>
              <a:rPr lang="de-CH" dirty="0" err="1"/>
              <a:t>smtp</a:t>
            </a:r>
            <a:r>
              <a:rPr lang="de-CH" dirty="0"/>
              <a:t> </a:t>
            </a:r>
            <a:r>
              <a:rPr lang="de-CH" dirty="0" err="1"/>
              <a:t>implementation</a:t>
            </a:r>
            <a:endParaRPr lang="de-CH" dirty="0"/>
          </a:p>
          <a:p>
            <a:pPr lvl="1"/>
            <a:r>
              <a:rPr lang="de-CH" dirty="0"/>
              <a:t>Format </a:t>
            </a:r>
            <a:r>
              <a:rPr lang="de-CH" dirty="0" err="1"/>
              <a:t>support</a:t>
            </a:r>
            <a:endParaRPr lang="de-CH" dirty="0"/>
          </a:p>
          <a:p>
            <a:pPr lvl="2"/>
            <a:r>
              <a:rPr lang="de-CH" dirty="0" err="1"/>
              <a:t>Plain</a:t>
            </a:r>
            <a:r>
              <a:rPr lang="de-CH" dirty="0"/>
              <a:t> </a:t>
            </a:r>
            <a:r>
              <a:rPr lang="de-CH" dirty="0" err="1"/>
              <a:t>text</a:t>
            </a:r>
            <a:r>
              <a:rPr lang="de-CH" dirty="0"/>
              <a:t>, </a:t>
            </a:r>
            <a:r>
              <a:rPr lang="de-CH" dirty="0" err="1"/>
              <a:t>quoted</a:t>
            </a:r>
            <a:r>
              <a:rPr lang="de-CH" dirty="0"/>
              <a:t> </a:t>
            </a:r>
            <a:r>
              <a:rPr lang="de-CH" dirty="0" err="1"/>
              <a:t>printable</a:t>
            </a:r>
            <a:r>
              <a:rPr lang="de-CH" dirty="0"/>
              <a:t>, </a:t>
            </a:r>
            <a:r>
              <a:rPr lang="de-CH" dirty="0" err="1"/>
              <a:t>html</a:t>
            </a:r>
            <a:r>
              <a:rPr lang="de-CH" dirty="0"/>
              <a:t>, mime </a:t>
            </a:r>
            <a:r>
              <a:rPr lang="de-CH" dirty="0" err="1"/>
              <a:t>encoded</a:t>
            </a:r>
            <a:endParaRPr lang="de-CH" dirty="0"/>
          </a:p>
          <a:p>
            <a:pPr lvl="2"/>
            <a:r>
              <a:rPr lang="de-CH" dirty="0"/>
              <a:t>Multipart </a:t>
            </a:r>
            <a:r>
              <a:rPr lang="de-CH" dirty="0" err="1"/>
              <a:t>text</a:t>
            </a:r>
            <a:r>
              <a:rPr lang="de-CH" dirty="0"/>
              <a:t>, </a:t>
            </a:r>
            <a:r>
              <a:rPr lang="de-CH" dirty="0" err="1"/>
              <a:t>html</a:t>
            </a:r>
            <a:r>
              <a:rPr lang="de-CH" dirty="0"/>
              <a:t>, </a:t>
            </a:r>
            <a:r>
              <a:rPr lang="de-CH" dirty="0" err="1"/>
              <a:t>attachment</a:t>
            </a:r>
            <a:r>
              <a:rPr lang="de-CH" dirty="0"/>
              <a:t> </a:t>
            </a:r>
            <a:r>
              <a:rPr lang="de-CH" dirty="0" err="1"/>
              <a:t>extraction</a:t>
            </a:r>
            <a:r>
              <a:rPr lang="de-CH" dirty="0"/>
              <a:t> (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mms</a:t>
            </a:r>
            <a:r>
              <a:rPr lang="de-CH" dirty="0"/>
              <a:t>)</a:t>
            </a:r>
          </a:p>
          <a:p>
            <a:pPr lvl="2"/>
            <a:r>
              <a:rPr lang="de-CH" dirty="0"/>
              <a:t>Ansi, ASCI, UTF-7/8, </a:t>
            </a:r>
            <a:r>
              <a:rPr lang="de-CH" dirty="0" err="1"/>
              <a:t>any</a:t>
            </a:r>
            <a:r>
              <a:rPr lang="de-CH" dirty="0"/>
              <a:t> ISO, Windows, Mac and </a:t>
            </a:r>
            <a:r>
              <a:rPr lang="de-CH" dirty="0" err="1"/>
              <a:t>commen</a:t>
            </a:r>
            <a:r>
              <a:rPr lang="de-CH" dirty="0"/>
              <a:t> </a:t>
            </a:r>
            <a:r>
              <a:rPr lang="de-CH" dirty="0" err="1"/>
              <a:t>eastern</a:t>
            </a:r>
            <a:r>
              <a:rPr lang="de-CH" dirty="0"/>
              <a:t>, </a:t>
            </a:r>
            <a:r>
              <a:rPr lang="de-CH" dirty="0" err="1"/>
              <a:t>south</a:t>
            </a:r>
            <a:r>
              <a:rPr lang="de-CH" dirty="0"/>
              <a:t>, and </a:t>
            </a:r>
            <a:r>
              <a:rPr lang="de-CH" dirty="0" err="1"/>
              <a:t>asian</a:t>
            </a:r>
            <a:r>
              <a:rPr lang="de-CH" dirty="0"/>
              <a:t> </a:t>
            </a:r>
            <a:r>
              <a:rPr lang="de-CH" dirty="0" err="1"/>
              <a:t>characters</a:t>
            </a:r>
            <a:endParaRPr lang="de-CH" dirty="0"/>
          </a:p>
          <a:p>
            <a:pPr marL="393192" lvl="1" indent="0">
              <a:buNone/>
            </a:pPr>
            <a:r>
              <a:rPr lang="de-CH" dirty="0"/>
              <a:t>Send </a:t>
            </a:r>
            <a:r>
              <a:rPr lang="de-CH" dirty="0" err="1"/>
              <a:t>controll</a:t>
            </a:r>
            <a:r>
              <a:rPr lang="de-CH" dirty="0"/>
              <a:t> </a:t>
            </a:r>
            <a:r>
              <a:rPr lang="de-CH" dirty="0" err="1"/>
              <a:t>code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 </a:t>
            </a:r>
            <a:r>
              <a:rPr lang="de-CH" dirty="0" err="1"/>
              <a:t>adding</a:t>
            </a:r>
            <a:r>
              <a:rPr lang="de-CH" dirty="0"/>
              <a:t> </a:t>
            </a:r>
            <a:r>
              <a:rPr lang="de-CH" dirty="0" err="1"/>
              <a:t>options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Subject</a:t>
            </a:r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Gateway Interfaces 1/2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/>
              <a:t>Native HTTP, TCP and Telnet Interface</a:t>
            </a:r>
          </a:p>
          <a:p>
            <a:pPr lvl="1"/>
            <a:r>
              <a:rPr lang="de-CH" dirty="0" err="1"/>
              <a:t>Direct</a:t>
            </a:r>
            <a:r>
              <a:rPr lang="de-CH" dirty="0"/>
              <a:t> </a:t>
            </a:r>
            <a:r>
              <a:rPr lang="de-CH" dirty="0" err="1"/>
              <a:t>application</a:t>
            </a:r>
            <a:r>
              <a:rPr lang="de-CH" dirty="0"/>
              <a:t> Interfaces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senging</a:t>
            </a:r>
            <a:r>
              <a:rPr lang="de-CH" dirty="0"/>
              <a:t> and </a:t>
            </a:r>
            <a:r>
              <a:rPr lang="de-CH" dirty="0" err="1"/>
              <a:t>receiving</a:t>
            </a:r>
            <a:r>
              <a:rPr lang="de-CH" dirty="0"/>
              <a:t> </a:t>
            </a:r>
            <a:r>
              <a:rPr lang="de-CH" dirty="0" err="1"/>
              <a:t>sms</a:t>
            </a:r>
            <a:r>
              <a:rPr lang="de-CH" dirty="0"/>
              <a:t> </a:t>
            </a:r>
            <a:r>
              <a:rPr lang="de-CH" dirty="0" err="1"/>
              <a:t>or</a:t>
            </a:r>
            <a:r>
              <a:rPr lang="de-CH" dirty="0"/>
              <a:t> </a:t>
            </a:r>
            <a:r>
              <a:rPr lang="de-CH" dirty="0" err="1"/>
              <a:t>any</a:t>
            </a:r>
            <a:r>
              <a:rPr lang="de-CH" dirty="0"/>
              <a:t> </a:t>
            </a:r>
            <a:r>
              <a:rPr lang="de-CH" dirty="0" err="1"/>
              <a:t>other</a:t>
            </a:r>
            <a:r>
              <a:rPr lang="de-CH" dirty="0"/>
              <a:t> </a:t>
            </a:r>
            <a:r>
              <a:rPr lang="de-CH" dirty="0" err="1"/>
              <a:t>messages</a:t>
            </a:r>
            <a:endParaRPr lang="de-CH" dirty="0"/>
          </a:p>
          <a:p>
            <a:pPr lvl="1"/>
            <a:r>
              <a:rPr lang="de-CH" dirty="0"/>
              <a:t>User and </a:t>
            </a:r>
            <a:r>
              <a:rPr lang="de-CH" dirty="0" err="1"/>
              <a:t>Application</a:t>
            </a:r>
            <a:r>
              <a:rPr lang="de-CH" dirty="0"/>
              <a:t> </a:t>
            </a:r>
            <a:r>
              <a:rPr lang="de-CH" dirty="0" err="1"/>
              <a:t>usable</a:t>
            </a:r>
            <a:r>
              <a:rPr lang="de-CH" dirty="0"/>
              <a:t> Telnet </a:t>
            </a:r>
            <a:r>
              <a:rPr lang="de-CH" dirty="0" err="1"/>
              <a:t>commands</a:t>
            </a:r>
            <a:endParaRPr lang="de-CH" dirty="0"/>
          </a:p>
          <a:p>
            <a:pPr lvl="1"/>
            <a:r>
              <a:rPr lang="de-CH" dirty="0"/>
              <a:t>Read </a:t>
            </a:r>
            <a:r>
              <a:rPr lang="de-CH" dirty="0" err="1"/>
              <a:t>gateway</a:t>
            </a:r>
            <a:r>
              <a:rPr lang="de-CH" dirty="0"/>
              <a:t> </a:t>
            </a:r>
            <a:r>
              <a:rPr lang="de-CH" dirty="0" err="1"/>
              <a:t>state</a:t>
            </a:r>
            <a:r>
              <a:rPr lang="de-CH" dirty="0"/>
              <a:t> and </a:t>
            </a:r>
            <a:r>
              <a:rPr lang="de-CH" dirty="0" err="1"/>
              <a:t>statistics</a:t>
            </a:r>
            <a:r>
              <a:rPr lang="de-CH" dirty="0"/>
              <a:t> </a:t>
            </a:r>
          </a:p>
          <a:p>
            <a:pPr marL="109728" indent="0">
              <a:buNone/>
            </a:pPr>
            <a:endParaRPr lang="de-CH" dirty="0"/>
          </a:p>
          <a:p>
            <a:pPr marL="109728" indent="0">
              <a:buNone/>
            </a:pPr>
            <a:r>
              <a:rPr lang="de-CH" dirty="0"/>
              <a:t>Database Interface</a:t>
            </a:r>
          </a:p>
          <a:p>
            <a:pPr lvl="1"/>
            <a:r>
              <a:rPr lang="de-CH" dirty="0"/>
              <a:t>Read </a:t>
            </a:r>
            <a:r>
              <a:rPr lang="de-CH" dirty="0" err="1"/>
              <a:t>messages</a:t>
            </a:r>
            <a:r>
              <a:rPr lang="de-CH" dirty="0"/>
              <a:t> </a:t>
            </a:r>
            <a:r>
              <a:rPr lang="de-CH" dirty="0" err="1"/>
              <a:t>direct</a:t>
            </a:r>
            <a:r>
              <a:rPr lang="de-CH" dirty="0"/>
              <a:t> </a:t>
            </a:r>
            <a:r>
              <a:rPr lang="de-CH" dirty="0" err="1"/>
              <a:t>from</a:t>
            </a:r>
            <a:r>
              <a:rPr lang="de-CH" dirty="0"/>
              <a:t> </a:t>
            </a:r>
            <a:r>
              <a:rPr lang="de-CH" dirty="0" err="1"/>
              <a:t>table</a:t>
            </a:r>
            <a:r>
              <a:rPr lang="de-CH" dirty="0"/>
              <a:t>, send </a:t>
            </a:r>
            <a:r>
              <a:rPr lang="de-CH" dirty="0" err="1"/>
              <a:t>them</a:t>
            </a:r>
            <a:r>
              <a:rPr lang="de-CH" dirty="0"/>
              <a:t> and update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message</a:t>
            </a:r>
            <a:r>
              <a:rPr lang="de-CH" dirty="0"/>
              <a:t> </a:t>
            </a:r>
            <a:r>
              <a:rPr lang="de-CH" dirty="0" err="1"/>
              <a:t>state</a:t>
            </a:r>
            <a:r>
              <a:rPr lang="de-CH" dirty="0"/>
              <a:t> in </a:t>
            </a:r>
            <a:r>
              <a:rPr lang="de-CH" dirty="0" err="1"/>
              <a:t>db</a:t>
            </a:r>
            <a:r>
              <a:rPr lang="de-CH" dirty="0"/>
              <a:t> (</a:t>
            </a:r>
            <a:r>
              <a:rPr lang="de-CH" dirty="0" err="1"/>
              <a:t>outbound</a:t>
            </a:r>
            <a:r>
              <a:rPr lang="de-CH" dirty="0"/>
              <a:t>)</a:t>
            </a:r>
          </a:p>
          <a:p>
            <a:pPr lvl="1"/>
            <a:r>
              <a:rPr lang="de-CH" dirty="0"/>
              <a:t>Save </a:t>
            </a:r>
            <a:r>
              <a:rPr lang="de-CH" dirty="0" err="1"/>
              <a:t>received</a:t>
            </a:r>
            <a:r>
              <a:rPr lang="de-CH" dirty="0"/>
              <a:t> </a:t>
            </a:r>
            <a:r>
              <a:rPr lang="de-CH" dirty="0" err="1"/>
              <a:t>sms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database</a:t>
            </a:r>
            <a:r>
              <a:rPr lang="de-CH" dirty="0"/>
              <a:t> (</a:t>
            </a:r>
            <a:r>
              <a:rPr lang="de-CH" dirty="0" err="1"/>
              <a:t>inbound</a:t>
            </a:r>
            <a:r>
              <a:rPr lang="de-CH" dirty="0"/>
              <a:t> </a:t>
            </a:r>
            <a:r>
              <a:rPr lang="de-CH" dirty="0" err="1"/>
              <a:t>solutions</a:t>
            </a:r>
            <a:r>
              <a:rPr lang="de-CH" dirty="0"/>
              <a:t>)</a:t>
            </a:r>
          </a:p>
          <a:p>
            <a:pPr lvl="1"/>
            <a:r>
              <a:rPr lang="de-CH" dirty="0"/>
              <a:t>SQL Cluster Aware</a:t>
            </a:r>
          </a:p>
          <a:p>
            <a:pPr lvl="1"/>
            <a:r>
              <a:rPr lang="de-CH" dirty="0"/>
              <a:t>Support </a:t>
            </a:r>
            <a:r>
              <a:rPr lang="de-CH" dirty="0" err="1"/>
              <a:t>for</a:t>
            </a:r>
            <a:r>
              <a:rPr lang="de-CH" dirty="0"/>
              <a:t> Microsoft SQL Server 2005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Gateway Interfaces 2/2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CH" dirty="0" err="1"/>
              <a:t>UMGateway</a:t>
            </a:r>
            <a:r>
              <a:rPr lang="de-CH" dirty="0"/>
              <a:t> support </a:t>
            </a:r>
            <a:r>
              <a:rPr lang="de-CH" dirty="0" err="1"/>
              <a:t>natively</a:t>
            </a:r>
            <a:r>
              <a:rPr lang="de-CH" dirty="0"/>
              <a:t> </a:t>
            </a:r>
            <a:r>
              <a:rPr lang="de-CH" dirty="0" err="1"/>
              <a:t>sms-reply</a:t>
            </a:r>
            <a:r>
              <a:rPr lang="de-CH" dirty="0"/>
              <a:t> </a:t>
            </a:r>
            <a:r>
              <a:rPr lang="de-CH" dirty="0" err="1"/>
              <a:t>function</a:t>
            </a:r>
            <a:r>
              <a:rPr lang="de-CH" dirty="0"/>
              <a:t>.</a:t>
            </a:r>
          </a:p>
          <a:p>
            <a:pPr>
              <a:buNone/>
            </a:pPr>
            <a:r>
              <a:rPr lang="de-CH" dirty="0" err="1"/>
              <a:t>Adding</a:t>
            </a:r>
            <a:r>
              <a:rPr lang="de-CH" dirty="0"/>
              <a:t> </a:t>
            </a:r>
            <a:r>
              <a:rPr lang="de-CH" dirty="0" err="1"/>
              <a:t>sms</a:t>
            </a:r>
            <a:r>
              <a:rPr lang="de-CH" dirty="0"/>
              <a:t> </a:t>
            </a:r>
            <a:r>
              <a:rPr lang="de-CH" dirty="0" err="1"/>
              <a:t>inbound</a:t>
            </a:r>
            <a:r>
              <a:rPr lang="de-CH" dirty="0"/>
              <a:t> </a:t>
            </a:r>
            <a:r>
              <a:rPr lang="de-CH" dirty="0" err="1"/>
              <a:t>pool</a:t>
            </a:r>
            <a:r>
              <a:rPr lang="de-CH" dirty="0"/>
              <a:t> </a:t>
            </a:r>
            <a:r>
              <a:rPr lang="de-CH" dirty="0" err="1"/>
              <a:t>numbers</a:t>
            </a:r>
            <a:r>
              <a:rPr lang="de-CH" dirty="0"/>
              <a:t>.</a:t>
            </a:r>
            <a:br>
              <a:rPr lang="de-CH" dirty="0"/>
            </a:br>
            <a:r>
              <a:rPr lang="de-CH" dirty="0"/>
              <a:t>User </a:t>
            </a:r>
            <a:r>
              <a:rPr lang="de-CH" dirty="0" err="1"/>
              <a:t>can</a:t>
            </a:r>
            <a:r>
              <a:rPr lang="de-CH" dirty="0"/>
              <a:t> send out </a:t>
            </a:r>
            <a:r>
              <a:rPr lang="de-CH" dirty="0" err="1"/>
              <a:t>mails</a:t>
            </a:r>
            <a:r>
              <a:rPr lang="de-CH" dirty="0"/>
              <a:t> and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sms</a:t>
            </a:r>
            <a:r>
              <a:rPr lang="de-CH" dirty="0"/>
              <a:t> </a:t>
            </a:r>
            <a:r>
              <a:rPr lang="de-CH" dirty="0" err="1"/>
              <a:t>receiver</a:t>
            </a:r>
            <a:r>
              <a:rPr lang="de-CH" dirty="0"/>
              <a:t> </a:t>
            </a:r>
            <a:r>
              <a:rPr lang="de-CH" dirty="0" err="1"/>
              <a:t>can</a:t>
            </a:r>
            <a:r>
              <a:rPr lang="de-CH" dirty="0"/>
              <a:t> </a:t>
            </a:r>
            <a:r>
              <a:rPr lang="de-CH" dirty="0" err="1"/>
              <a:t>reply</a:t>
            </a:r>
            <a:r>
              <a:rPr lang="de-CH" dirty="0"/>
              <a:t> / send back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sms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received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original mail </a:t>
            </a:r>
            <a:r>
              <a:rPr lang="de-CH" dirty="0" err="1"/>
              <a:t>sender</a:t>
            </a:r>
            <a:r>
              <a:rPr lang="de-CH" dirty="0"/>
              <a:t>.</a:t>
            </a:r>
          </a:p>
          <a:p>
            <a:pPr>
              <a:buNone/>
            </a:pPr>
            <a:endParaRPr lang="de-CH" dirty="0"/>
          </a:p>
          <a:p>
            <a:pPr>
              <a:buNone/>
            </a:pPr>
            <a:r>
              <a:rPr lang="de-CH" b="1" dirty="0" err="1"/>
              <a:t>How</a:t>
            </a:r>
            <a:r>
              <a:rPr lang="de-CH" b="1" dirty="0"/>
              <a:t> </a:t>
            </a:r>
            <a:r>
              <a:rPr lang="de-CH" b="1" dirty="0" err="1"/>
              <a:t>to</a:t>
            </a:r>
            <a:r>
              <a:rPr lang="de-CH" b="1" dirty="0"/>
              <a:t> </a:t>
            </a:r>
            <a:r>
              <a:rPr lang="de-CH" b="1" dirty="0" err="1"/>
              <a:t>configure</a:t>
            </a:r>
            <a:r>
              <a:rPr lang="de-CH" b="1" dirty="0"/>
              <a:t> SMS </a:t>
            </a:r>
            <a:r>
              <a:rPr lang="de-CH" b="1" dirty="0" err="1"/>
              <a:t>to</a:t>
            </a:r>
            <a:r>
              <a:rPr lang="de-CH" b="1" dirty="0"/>
              <a:t> mail </a:t>
            </a:r>
            <a:r>
              <a:rPr lang="de-CH" b="1" dirty="0" err="1"/>
              <a:t>reply</a:t>
            </a:r>
            <a:endParaRPr lang="de-CH" b="1" dirty="0"/>
          </a:p>
          <a:p>
            <a:r>
              <a:rPr lang="de-CH" dirty="0"/>
              <a:t>Order and </a:t>
            </a:r>
            <a:r>
              <a:rPr lang="de-CH" dirty="0" err="1"/>
              <a:t>add</a:t>
            </a:r>
            <a:r>
              <a:rPr lang="de-CH" dirty="0"/>
              <a:t> at least 2 </a:t>
            </a:r>
            <a:r>
              <a:rPr lang="de-CH" dirty="0" err="1"/>
              <a:t>sms</a:t>
            </a:r>
            <a:r>
              <a:rPr lang="de-CH" dirty="0"/>
              <a:t> Global </a:t>
            </a:r>
            <a:r>
              <a:rPr lang="de-CH" dirty="0" err="1"/>
              <a:t>reply</a:t>
            </a:r>
            <a:r>
              <a:rPr lang="de-CH" dirty="0"/>
              <a:t> </a:t>
            </a:r>
            <a:r>
              <a:rPr lang="de-CH" dirty="0" err="1"/>
              <a:t>numbers</a:t>
            </a:r>
            <a:endParaRPr lang="de-CH" dirty="0"/>
          </a:p>
          <a:p>
            <a:r>
              <a:rPr lang="de-CH" dirty="0"/>
              <a:t>Add </a:t>
            </a:r>
            <a:r>
              <a:rPr lang="de-CH" dirty="0" err="1"/>
              <a:t>this</a:t>
            </a:r>
            <a:r>
              <a:rPr lang="de-CH" dirty="0"/>
              <a:t> 2 </a:t>
            </a:r>
            <a:r>
              <a:rPr lang="de-CH" dirty="0" err="1"/>
              <a:t>numbers</a:t>
            </a:r>
            <a:r>
              <a:rPr lang="de-CH" dirty="0"/>
              <a:t>, </a:t>
            </a:r>
            <a:r>
              <a:rPr lang="de-CH" dirty="0" err="1"/>
              <a:t>define</a:t>
            </a:r>
            <a:r>
              <a:rPr lang="de-CH" dirty="0"/>
              <a:t> </a:t>
            </a:r>
            <a:r>
              <a:rPr lang="de-CH" dirty="0" err="1"/>
              <a:t>as</a:t>
            </a:r>
            <a:r>
              <a:rPr lang="de-CH" dirty="0"/>
              <a:t> 2-way </a:t>
            </a:r>
            <a:r>
              <a:rPr lang="de-CH" dirty="0" err="1"/>
              <a:t>sms</a:t>
            </a:r>
            <a:endParaRPr lang="de-CH" dirty="0"/>
          </a:p>
          <a:p>
            <a:r>
              <a:rPr lang="de-CH" dirty="0"/>
              <a:t>Create and route a </a:t>
            </a:r>
            <a:r>
              <a:rPr lang="de-CH" dirty="0" err="1"/>
              <a:t>new</a:t>
            </a:r>
            <a:r>
              <a:rPr lang="de-CH" dirty="0"/>
              <a:t> mail </a:t>
            </a:r>
            <a:r>
              <a:rPr lang="de-CH" dirty="0" err="1"/>
              <a:t>subdomain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UMG (</a:t>
            </a:r>
            <a:r>
              <a:rPr lang="de-CH" dirty="0" err="1"/>
              <a:t>Example</a:t>
            </a:r>
            <a:r>
              <a:rPr lang="de-CH" dirty="0"/>
              <a:t> *@smsreply.yourcompany.int)</a:t>
            </a:r>
          </a:p>
          <a:p>
            <a:r>
              <a:rPr lang="de-CH" dirty="0"/>
              <a:t>Add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new</a:t>
            </a:r>
            <a:r>
              <a:rPr lang="de-CH" dirty="0"/>
              <a:t> </a:t>
            </a:r>
            <a:r>
              <a:rPr lang="de-CH" dirty="0" err="1"/>
              <a:t>domain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smtp</a:t>
            </a:r>
            <a:r>
              <a:rPr lang="de-CH" dirty="0"/>
              <a:t> </a:t>
            </a:r>
            <a:r>
              <a:rPr lang="de-CH" dirty="0" err="1"/>
              <a:t>service</a:t>
            </a:r>
            <a:r>
              <a:rPr lang="de-CH" dirty="0"/>
              <a:t> </a:t>
            </a:r>
            <a:r>
              <a:rPr lang="de-CH" dirty="0" err="1"/>
              <a:t>as</a:t>
            </a:r>
            <a:r>
              <a:rPr lang="de-CH" dirty="0"/>
              <a:t> alias</a:t>
            </a:r>
          </a:p>
          <a:p>
            <a:r>
              <a:rPr lang="de-CH" dirty="0"/>
              <a:t>Set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new</a:t>
            </a:r>
            <a:r>
              <a:rPr lang="de-CH" dirty="0"/>
              <a:t> </a:t>
            </a:r>
            <a:r>
              <a:rPr lang="de-CH" dirty="0" err="1"/>
              <a:t>maildomain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2-way UMG </a:t>
            </a:r>
            <a:r>
              <a:rPr lang="de-CH" dirty="0" err="1"/>
              <a:t>config</a:t>
            </a:r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SMS </a:t>
            </a:r>
            <a:r>
              <a:rPr lang="de-CH" dirty="0" err="1"/>
              <a:t>to</a:t>
            </a:r>
            <a:r>
              <a:rPr lang="de-CH" dirty="0"/>
              <a:t> mail </a:t>
            </a:r>
            <a:r>
              <a:rPr lang="de-CH" dirty="0" err="1"/>
              <a:t>reply</a:t>
            </a:r>
            <a:endParaRPr lang="de-C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CH" b="1" dirty="0" err="1"/>
              <a:t>How</a:t>
            </a:r>
            <a:r>
              <a:rPr lang="de-CH" b="1" dirty="0"/>
              <a:t> </a:t>
            </a:r>
            <a:r>
              <a:rPr lang="de-CH" b="1" dirty="0" err="1"/>
              <a:t>to</a:t>
            </a:r>
            <a:r>
              <a:rPr lang="de-CH" b="1" dirty="0"/>
              <a:t> </a:t>
            </a:r>
            <a:r>
              <a:rPr lang="de-CH" b="1" dirty="0" err="1"/>
              <a:t>use</a:t>
            </a:r>
            <a:r>
              <a:rPr lang="de-CH" b="1" dirty="0"/>
              <a:t> </a:t>
            </a:r>
            <a:r>
              <a:rPr lang="de-CH" b="1" dirty="0" err="1"/>
              <a:t>this</a:t>
            </a:r>
            <a:r>
              <a:rPr lang="de-CH" b="1" dirty="0"/>
              <a:t> </a:t>
            </a:r>
            <a:r>
              <a:rPr lang="de-CH" b="1" dirty="0" err="1"/>
              <a:t>function</a:t>
            </a:r>
            <a:endParaRPr lang="de-CH" b="1" dirty="0"/>
          </a:p>
          <a:p>
            <a:pPr>
              <a:buNone/>
            </a:pPr>
            <a:r>
              <a:rPr lang="de-CH" dirty="0"/>
              <a:t>A </a:t>
            </a:r>
            <a:r>
              <a:rPr lang="de-CH" dirty="0" err="1"/>
              <a:t>user</a:t>
            </a:r>
            <a:r>
              <a:rPr lang="de-CH" dirty="0"/>
              <a:t> send a mail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sms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 </a:t>
            </a:r>
            <a:r>
              <a:rPr lang="de-CH" dirty="0" err="1"/>
              <a:t>using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smsreply</a:t>
            </a:r>
            <a:r>
              <a:rPr lang="de-CH" dirty="0"/>
              <a:t> mail </a:t>
            </a:r>
            <a:r>
              <a:rPr lang="de-CH" dirty="0" err="1"/>
              <a:t>domain</a:t>
            </a:r>
            <a:r>
              <a:rPr lang="de-CH" dirty="0"/>
              <a:t> (</a:t>
            </a:r>
            <a:r>
              <a:rPr lang="de-CH" dirty="0" err="1"/>
              <a:t>Example</a:t>
            </a:r>
            <a:r>
              <a:rPr lang="de-CH" dirty="0"/>
              <a:t>: 0790009988@smsreply.yourdomain.int)</a:t>
            </a:r>
          </a:p>
          <a:p>
            <a:pPr>
              <a:buNone/>
            </a:pPr>
            <a:r>
              <a:rPr lang="de-CH" dirty="0"/>
              <a:t>The </a:t>
            </a:r>
            <a:r>
              <a:rPr lang="de-CH" dirty="0" err="1"/>
              <a:t>UMGateway</a:t>
            </a:r>
            <a:r>
              <a:rPr lang="de-CH" dirty="0"/>
              <a:t> </a:t>
            </a:r>
            <a:r>
              <a:rPr lang="de-CH" dirty="0" err="1"/>
              <a:t>automatic</a:t>
            </a:r>
            <a:r>
              <a:rPr lang="de-CH" dirty="0"/>
              <a:t> </a:t>
            </a:r>
            <a:r>
              <a:rPr lang="de-CH" dirty="0" err="1"/>
              <a:t>assign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next</a:t>
            </a:r>
            <a:r>
              <a:rPr lang="de-CH" dirty="0"/>
              <a:t> </a:t>
            </a:r>
            <a:r>
              <a:rPr lang="de-CH" dirty="0" err="1"/>
              <a:t>free</a:t>
            </a:r>
            <a:r>
              <a:rPr lang="de-CH" dirty="0"/>
              <a:t> </a:t>
            </a:r>
            <a:r>
              <a:rPr lang="de-CH" dirty="0" err="1"/>
              <a:t>pool</a:t>
            </a:r>
            <a:r>
              <a:rPr lang="de-CH" dirty="0"/>
              <a:t> </a:t>
            </a:r>
            <a:r>
              <a:rPr lang="de-CH" dirty="0" err="1"/>
              <a:t>number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sms</a:t>
            </a:r>
            <a:r>
              <a:rPr lang="de-CH" dirty="0"/>
              <a:t> </a:t>
            </a:r>
            <a:r>
              <a:rPr lang="de-CH" dirty="0" err="1"/>
              <a:t>originator</a:t>
            </a:r>
            <a:r>
              <a:rPr lang="de-CH" dirty="0"/>
              <a:t>.</a:t>
            </a:r>
          </a:p>
          <a:p>
            <a:pPr>
              <a:buNone/>
            </a:pPr>
            <a:r>
              <a:rPr lang="de-CH" dirty="0"/>
              <a:t>The </a:t>
            </a:r>
            <a:r>
              <a:rPr lang="de-CH" dirty="0" err="1"/>
              <a:t>receiver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this</a:t>
            </a:r>
            <a:r>
              <a:rPr lang="de-CH" dirty="0"/>
              <a:t> </a:t>
            </a:r>
            <a:r>
              <a:rPr lang="de-CH" dirty="0" err="1"/>
              <a:t>sms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able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hit</a:t>
            </a:r>
            <a:r>
              <a:rPr lang="de-CH" dirty="0"/>
              <a:t> </a:t>
            </a:r>
            <a:r>
              <a:rPr lang="de-CH" dirty="0" err="1"/>
              <a:t>reply</a:t>
            </a:r>
            <a:r>
              <a:rPr lang="de-CH" dirty="0"/>
              <a:t> and send an </a:t>
            </a:r>
            <a:r>
              <a:rPr lang="de-CH" dirty="0" err="1"/>
              <a:t>sms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pool</a:t>
            </a:r>
            <a:r>
              <a:rPr lang="de-CH" dirty="0"/>
              <a:t> </a:t>
            </a:r>
            <a:r>
              <a:rPr lang="de-CH" dirty="0" err="1"/>
              <a:t>number</a:t>
            </a:r>
            <a:r>
              <a:rPr lang="de-CH" dirty="0"/>
              <a:t>. This </a:t>
            </a:r>
            <a:r>
              <a:rPr lang="de-CH" dirty="0" err="1"/>
              <a:t>sms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now</a:t>
            </a:r>
            <a:r>
              <a:rPr lang="de-CH" dirty="0"/>
              <a:t> </a:t>
            </a:r>
            <a:r>
              <a:rPr lang="de-CH" dirty="0" err="1"/>
              <a:t>processed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 </a:t>
            </a:r>
            <a:r>
              <a:rPr lang="de-CH" dirty="0" err="1"/>
              <a:t>UMGateway</a:t>
            </a:r>
            <a:r>
              <a:rPr lang="de-CH" dirty="0"/>
              <a:t> and send back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original </a:t>
            </a:r>
            <a:r>
              <a:rPr lang="de-CH" dirty="0" err="1"/>
              <a:t>mailsender</a:t>
            </a:r>
            <a:r>
              <a:rPr lang="de-CH" dirty="0"/>
              <a:t>.</a:t>
            </a:r>
          </a:p>
          <a:p>
            <a:pPr>
              <a:buNone/>
            </a:pPr>
            <a:r>
              <a:rPr lang="de-CH" b="1" dirty="0" err="1"/>
              <a:t>Remark</a:t>
            </a:r>
            <a:endParaRPr lang="de-CH" b="1" dirty="0"/>
          </a:p>
          <a:p>
            <a:pPr>
              <a:buNone/>
            </a:pP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aware</a:t>
            </a:r>
            <a:r>
              <a:rPr lang="de-CH" dirty="0"/>
              <a:t> </a:t>
            </a:r>
            <a:r>
              <a:rPr lang="de-CH" dirty="0" err="1"/>
              <a:t>there</a:t>
            </a:r>
            <a:r>
              <a:rPr lang="de-CH" dirty="0"/>
              <a:t> </a:t>
            </a:r>
            <a:r>
              <a:rPr lang="de-CH" dirty="0" err="1"/>
              <a:t>are</a:t>
            </a:r>
            <a:r>
              <a:rPr lang="de-CH" dirty="0"/>
              <a:t> </a:t>
            </a:r>
            <a:r>
              <a:rPr lang="de-CH" dirty="0" err="1"/>
              <a:t>limitations</a:t>
            </a:r>
            <a:r>
              <a:rPr lang="de-CH" dirty="0"/>
              <a:t>. The </a:t>
            </a:r>
            <a:r>
              <a:rPr lang="de-CH" dirty="0" err="1"/>
              <a:t>number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different </a:t>
            </a:r>
            <a:r>
              <a:rPr lang="de-CH" dirty="0" err="1"/>
              <a:t>users</a:t>
            </a:r>
            <a:r>
              <a:rPr lang="de-CH" dirty="0"/>
              <a:t> </a:t>
            </a:r>
            <a:r>
              <a:rPr lang="de-CH" dirty="0" err="1"/>
              <a:t>can</a:t>
            </a:r>
            <a:r>
              <a:rPr lang="de-CH" dirty="0"/>
              <a:t> send </a:t>
            </a:r>
            <a:r>
              <a:rPr lang="de-CH" dirty="0" err="1"/>
              <a:t>messages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same </a:t>
            </a:r>
            <a:r>
              <a:rPr lang="de-CH" dirty="0" err="1"/>
              <a:t>recipients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limited </a:t>
            </a:r>
            <a:r>
              <a:rPr lang="de-CH" dirty="0" err="1"/>
              <a:t>by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size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pool</a:t>
            </a:r>
            <a:r>
              <a:rPr lang="de-CH" dirty="0"/>
              <a:t>. So, </a:t>
            </a:r>
            <a:r>
              <a:rPr lang="de-CH" dirty="0" err="1"/>
              <a:t>if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pool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2 </a:t>
            </a:r>
            <a:r>
              <a:rPr lang="de-CH" dirty="0" err="1"/>
              <a:t>numbers</a:t>
            </a:r>
            <a:r>
              <a:rPr lang="de-CH" dirty="0"/>
              <a:t>, </a:t>
            </a:r>
            <a:r>
              <a:rPr lang="de-CH" dirty="0" err="1"/>
              <a:t>only</a:t>
            </a:r>
            <a:r>
              <a:rPr lang="de-CH" dirty="0"/>
              <a:t> 2 different </a:t>
            </a:r>
            <a:r>
              <a:rPr lang="de-CH" dirty="0" err="1"/>
              <a:t>users</a:t>
            </a:r>
            <a:r>
              <a:rPr lang="de-CH" dirty="0"/>
              <a:t> </a:t>
            </a:r>
            <a:r>
              <a:rPr lang="de-CH" dirty="0" err="1"/>
              <a:t>are</a:t>
            </a:r>
            <a:r>
              <a:rPr lang="de-CH" dirty="0"/>
              <a:t> </a:t>
            </a:r>
            <a:r>
              <a:rPr lang="de-CH" dirty="0" err="1"/>
              <a:t>able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send a </a:t>
            </a:r>
            <a:r>
              <a:rPr lang="de-CH" dirty="0" err="1"/>
              <a:t>reply’able</a:t>
            </a:r>
            <a:r>
              <a:rPr lang="de-CH" dirty="0"/>
              <a:t> </a:t>
            </a:r>
            <a:r>
              <a:rPr lang="de-CH" dirty="0" err="1"/>
              <a:t>sms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same </a:t>
            </a:r>
            <a:r>
              <a:rPr lang="de-CH" dirty="0" err="1"/>
              <a:t>recipients</a:t>
            </a:r>
            <a:r>
              <a:rPr lang="de-CH" dirty="0"/>
              <a:t>. But </a:t>
            </a:r>
            <a:r>
              <a:rPr lang="de-CH" dirty="0" err="1"/>
              <a:t>one</a:t>
            </a:r>
            <a:r>
              <a:rPr lang="de-CH" dirty="0"/>
              <a:t> </a:t>
            </a:r>
            <a:r>
              <a:rPr lang="de-CH" dirty="0" err="1"/>
              <a:t>user</a:t>
            </a:r>
            <a:r>
              <a:rPr lang="de-CH" dirty="0"/>
              <a:t> </a:t>
            </a:r>
            <a:r>
              <a:rPr lang="de-CH" dirty="0" err="1"/>
              <a:t>can</a:t>
            </a:r>
            <a:r>
              <a:rPr lang="de-CH" dirty="0"/>
              <a:t> </a:t>
            </a:r>
            <a:r>
              <a:rPr lang="de-CH" dirty="0" err="1"/>
              <a:t>sent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as</a:t>
            </a:r>
            <a:r>
              <a:rPr lang="de-CH" dirty="0"/>
              <a:t> </a:t>
            </a:r>
            <a:r>
              <a:rPr lang="de-CH" dirty="0" err="1"/>
              <a:t>meny</a:t>
            </a:r>
            <a:r>
              <a:rPr lang="de-CH" dirty="0"/>
              <a:t> </a:t>
            </a:r>
            <a:r>
              <a:rPr lang="de-CH" dirty="0" err="1"/>
              <a:t>recipients</a:t>
            </a:r>
            <a:r>
              <a:rPr lang="de-CH" dirty="0"/>
              <a:t> </a:t>
            </a:r>
            <a:r>
              <a:rPr lang="de-CH" dirty="0" err="1"/>
              <a:t>as</a:t>
            </a:r>
            <a:r>
              <a:rPr lang="de-CH" dirty="0"/>
              <a:t> he like. All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these</a:t>
            </a:r>
            <a:r>
              <a:rPr lang="de-CH" dirty="0"/>
              <a:t> </a:t>
            </a:r>
            <a:r>
              <a:rPr lang="de-CH" dirty="0" err="1"/>
              <a:t>recipients</a:t>
            </a:r>
            <a:r>
              <a:rPr lang="de-CH" dirty="0"/>
              <a:t> </a:t>
            </a:r>
            <a:r>
              <a:rPr lang="de-CH" dirty="0" err="1"/>
              <a:t>can</a:t>
            </a:r>
            <a:r>
              <a:rPr lang="de-CH" dirty="0"/>
              <a:t> </a:t>
            </a:r>
            <a:r>
              <a:rPr lang="de-CH" dirty="0" err="1"/>
              <a:t>reply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this</a:t>
            </a:r>
            <a:r>
              <a:rPr lang="de-CH" dirty="0"/>
              <a:t> </a:t>
            </a:r>
            <a:r>
              <a:rPr lang="de-CH" dirty="0" err="1"/>
              <a:t>one</a:t>
            </a:r>
            <a:r>
              <a:rPr lang="de-CH" dirty="0"/>
              <a:t> </a:t>
            </a:r>
            <a:r>
              <a:rPr lang="de-CH" dirty="0" err="1"/>
              <a:t>user</a:t>
            </a:r>
            <a:r>
              <a:rPr lang="de-CH" dirty="0"/>
              <a:t>. (This </a:t>
            </a:r>
            <a:r>
              <a:rPr lang="de-CH" dirty="0" err="1"/>
              <a:t>is</a:t>
            </a:r>
            <a:r>
              <a:rPr lang="de-CH" dirty="0"/>
              <a:t> a </a:t>
            </a:r>
            <a:r>
              <a:rPr lang="de-CH" dirty="0" err="1"/>
              <a:t>typical</a:t>
            </a:r>
            <a:r>
              <a:rPr lang="de-CH" dirty="0"/>
              <a:t> </a:t>
            </a:r>
            <a:r>
              <a:rPr lang="de-CH" dirty="0" err="1"/>
              <a:t>example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quick </a:t>
            </a:r>
            <a:r>
              <a:rPr lang="de-CH" dirty="0" err="1"/>
              <a:t>requesting</a:t>
            </a:r>
            <a:r>
              <a:rPr lang="de-CH" dirty="0"/>
              <a:t> a </a:t>
            </a:r>
            <a:r>
              <a:rPr lang="de-CH" dirty="0" err="1"/>
              <a:t>response</a:t>
            </a:r>
            <a:r>
              <a:rPr lang="de-CH" dirty="0"/>
              <a:t> </a:t>
            </a:r>
            <a:r>
              <a:rPr lang="de-CH" dirty="0" err="1"/>
              <a:t>from</a:t>
            </a:r>
            <a:r>
              <a:rPr lang="de-CH" dirty="0"/>
              <a:t> a </a:t>
            </a:r>
            <a:r>
              <a:rPr lang="de-CH" dirty="0" err="1"/>
              <a:t>lot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persons</a:t>
            </a:r>
            <a:r>
              <a:rPr lang="de-CH" dirty="0"/>
              <a:t> – </a:t>
            </a:r>
            <a:r>
              <a:rPr lang="de-CH" dirty="0" err="1"/>
              <a:t>it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relativly</a:t>
            </a:r>
            <a:r>
              <a:rPr lang="de-CH" dirty="0"/>
              <a:t> easy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query</a:t>
            </a:r>
            <a:r>
              <a:rPr lang="de-CH" dirty="0"/>
              <a:t> </a:t>
            </a:r>
            <a:r>
              <a:rPr lang="de-CH" dirty="0" err="1"/>
              <a:t>mails</a:t>
            </a:r>
            <a:r>
              <a:rPr lang="de-CH" dirty="0"/>
              <a:t> in a </a:t>
            </a:r>
            <a:r>
              <a:rPr lang="de-CH" dirty="0" err="1"/>
              <a:t>mailbox</a:t>
            </a:r>
            <a:r>
              <a:rPr lang="de-CH" dirty="0"/>
              <a:t>)</a:t>
            </a:r>
          </a:p>
          <a:p>
            <a:pPr lvl="1"/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SMS </a:t>
            </a:r>
            <a:r>
              <a:rPr lang="de-CH" dirty="0" err="1"/>
              <a:t>to</a:t>
            </a:r>
            <a:r>
              <a:rPr lang="de-CH" dirty="0"/>
              <a:t> mail </a:t>
            </a:r>
            <a:r>
              <a:rPr lang="de-CH" dirty="0" err="1"/>
              <a:t>reply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55933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CH" dirty="0" err="1"/>
              <a:t>UMGatway</a:t>
            </a:r>
            <a:r>
              <a:rPr lang="de-CH" dirty="0"/>
              <a:t> support </a:t>
            </a:r>
            <a:r>
              <a:rPr lang="de-CH" dirty="0" err="1"/>
              <a:t>modes</a:t>
            </a:r>
            <a:endParaRPr lang="de-CH" dirty="0"/>
          </a:p>
          <a:p>
            <a:r>
              <a:rPr lang="de-CH" dirty="0"/>
              <a:t>File </a:t>
            </a:r>
            <a:r>
              <a:rPr lang="de-CH" dirty="0" err="1"/>
              <a:t>based</a:t>
            </a:r>
            <a:r>
              <a:rPr lang="de-CH" dirty="0"/>
              <a:t> </a:t>
            </a:r>
            <a:r>
              <a:rPr lang="de-CH" dirty="0" err="1"/>
              <a:t>configuration</a:t>
            </a:r>
            <a:endParaRPr lang="de-CH" dirty="0"/>
          </a:p>
          <a:p>
            <a:pPr lvl="1"/>
            <a:r>
              <a:rPr lang="de-CH" dirty="0"/>
              <a:t>All </a:t>
            </a:r>
            <a:r>
              <a:rPr lang="de-CH" dirty="0" err="1"/>
              <a:t>customer</a:t>
            </a:r>
            <a:r>
              <a:rPr lang="de-CH" dirty="0"/>
              <a:t> </a:t>
            </a:r>
            <a:r>
              <a:rPr lang="de-CH" dirty="0" err="1"/>
              <a:t>accounts</a:t>
            </a:r>
            <a:r>
              <a:rPr lang="de-CH" dirty="0"/>
              <a:t>, </a:t>
            </a:r>
            <a:r>
              <a:rPr lang="de-CH" dirty="0" err="1"/>
              <a:t>configurations</a:t>
            </a:r>
            <a:r>
              <a:rPr lang="de-CH" dirty="0"/>
              <a:t> and </a:t>
            </a:r>
            <a:r>
              <a:rPr lang="de-CH" dirty="0" err="1"/>
              <a:t>rules</a:t>
            </a:r>
            <a:r>
              <a:rPr lang="de-CH" dirty="0"/>
              <a:t> </a:t>
            </a:r>
            <a:r>
              <a:rPr lang="de-CH" dirty="0" err="1"/>
              <a:t>are</a:t>
            </a:r>
            <a:r>
              <a:rPr lang="de-CH" dirty="0"/>
              <a:t> </a:t>
            </a:r>
            <a:r>
              <a:rPr lang="de-CH" dirty="0" err="1"/>
              <a:t>saved</a:t>
            </a:r>
            <a:r>
              <a:rPr lang="de-CH" dirty="0"/>
              <a:t> in normal </a:t>
            </a:r>
            <a:r>
              <a:rPr lang="de-CH" dirty="0" err="1"/>
              <a:t>config</a:t>
            </a:r>
            <a:r>
              <a:rPr lang="de-CH" dirty="0"/>
              <a:t> </a:t>
            </a:r>
            <a:r>
              <a:rPr lang="de-CH" dirty="0" err="1"/>
              <a:t>files</a:t>
            </a:r>
            <a:r>
              <a:rPr lang="de-CH" dirty="0"/>
              <a:t> (like in Linux)</a:t>
            </a:r>
          </a:p>
          <a:p>
            <a:pPr lvl="1"/>
            <a:r>
              <a:rPr lang="de-CH" dirty="0" err="1"/>
              <a:t>No</a:t>
            </a:r>
            <a:r>
              <a:rPr lang="de-CH" dirty="0"/>
              <a:t> </a:t>
            </a:r>
            <a:r>
              <a:rPr lang="de-CH" dirty="0" err="1"/>
              <a:t>restart</a:t>
            </a:r>
            <a:r>
              <a:rPr lang="de-CH" dirty="0"/>
              <a:t> </a:t>
            </a:r>
            <a:r>
              <a:rPr lang="de-CH" dirty="0" err="1"/>
              <a:t>required</a:t>
            </a:r>
            <a:r>
              <a:rPr lang="de-CH" dirty="0"/>
              <a:t> after </a:t>
            </a:r>
            <a:r>
              <a:rPr lang="de-CH" dirty="0" err="1"/>
              <a:t>changing</a:t>
            </a:r>
            <a:r>
              <a:rPr lang="de-CH" dirty="0"/>
              <a:t> </a:t>
            </a:r>
            <a:r>
              <a:rPr lang="de-CH" dirty="0" err="1"/>
              <a:t>configurations</a:t>
            </a:r>
            <a:br>
              <a:rPr lang="de-CH" dirty="0"/>
            </a:br>
            <a:r>
              <a:rPr lang="de-CH" dirty="0" err="1"/>
              <a:t>Automatic</a:t>
            </a:r>
            <a:r>
              <a:rPr lang="de-CH" dirty="0"/>
              <a:t> </a:t>
            </a:r>
            <a:r>
              <a:rPr lang="de-CH" dirty="0" err="1"/>
              <a:t>reload</a:t>
            </a:r>
            <a:r>
              <a:rPr lang="de-CH" dirty="0"/>
              <a:t> </a:t>
            </a:r>
            <a:r>
              <a:rPr lang="de-CH" dirty="0" err="1"/>
              <a:t>changed</a:t>
            </a:r>
            <a:r>
              <a:rPr lang="de-CH" dirty="0"/>
              <a:t> </a:t>
            </a:r>
            <a:r>
              <a:rPr lang="de-CH" dirty="0" err="1"/>
              <a:t>files</a:t>
            </a:r>
            <a:endParaRPr lang="de-CH" dirty="0"/>
          </a:p>
          <a:p>
            <a:pPr lvl="1"/>
            <a:r>
              <a:rPr lang="de-CH" dirty="0" err="1"/>
              <a:t>Full</a:t>
            </a:r>
            <a:r>
              <a:rPr lang="de-CH" dirty="0"/>
              <a:t> </a:t>
            </a:r>
            <a:r>
              <a:rPr lang="de-CH" dirty="0" err="1"/>
              <a:t>replication</a:t>
            </a:r>
            <a:r>
              <a:rPr lang="de-CH" dirty="0"/>
              <a:t> </a:t>
            </a:r>
            <a:r>
              <a:rPr lang="de-CH" dirty="0" err="1"/>
              <a:t>service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multi</a:t>
            </a:r>
            <a:r>
              <a:rPr lang="de-CH" dirty="0"/>
              <a:t> / </a:t>
            </a:r>
            <a:r>
              <a:rPr lang="de-CH" dirty="0" err="1"/>
              <a:t>cluster</a:t>
            </a:r>
            <a:r>
              <a:rPr lang="de-CH" dirty="0"/>
              <a:t> </a:t>
            </a:r>
            <a:r>
              <a:rPr lang="de-CH" dirty="0" err="1"/>
              <a:t>modes</a:t>
            </a:r>
            <a:endParaRPr lang="de-CH" dirty="0"/>
          </a:p>
          <a:p>
            <a:pPr lvl="1"/>
            <a:endParaRPr lang="de-CH" dirty="0"/>
          </a:p>
          <a:p>
            <a:r>
              <a:rPr lang="de-CH" dirty="0"/>
              <a:t>Database </a:t>
            </a:r>
            <a:r>
              <a:rPr lang="de-CH" dirty="0" err="1"/>
              <a:t>based</a:t>
            </a:r>
            <a:r>
              <a:rPr lang="de-CH" dirty="0"/>
              <a:t> </a:t>
            </a:r>
            <a:r>
              <a:rPr lang="de-CH" dirty="0" err="1"/>
              <a:t>configuration</a:t>
            </a:r>
            <a:endParaRPr lang="de-CH" dirty="0"/>
          </a:p>
          <a:p>
            <a:pPr lvl="1"/>
            <a:r>
              <a:rPr lang="de-CH" dirty="0" err="1"/>
              <a:t>Active</a:t>
            </a:r>
            <a:r>
              <a:rPr lang="de-CH" dirty="0"/>
              <a:t>/</a:t>
            </a:r>
            <a:r>
              <a:rPr lang="de-CH" dirty="0" err="1"/>
              <a:t>active</a:t>
            </a:r>
            <a:r>
              <a:rPr lang="de-CH" dirty="0"/>
              <a:t> </a:t>
            </a:r>
            <a:r>
              <a:rPr lang="de-CH" dirty="0" err="1"/>
              <a:t>db</a:t>
            </a:r>
            <a:r>
              <a:rPr lang="de-CH" dirty="0"/>
              <a:t> </a:t>
            </a:r>
            <a:r>
              <a:rPr lang="de-CH" dirty="0" err="1"/>
              <a:t>cluster</a:t>
            </a:r>
            <a:r>
              <a:rPr lang="de-CH" dirty="0"/>
              <a:t> </a:t>
            </a:r>
            <a:r>
              <a:rPr lang="de-CH" dirty="0" err="1"/>
              <a:t>configuration</a:t>
            </a:r>
            <a:endParaRPr lang="de-CH" dirty="0"/>
          </a:p>
          <a:p>
            <a:pPr lvl="1"/>
            <a:r>
              <a:rPr lang="de-CH" dirty="0"/>
              <a:t>Support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any</a:t>
            </a:r>
            <a:r>
              <a:rPr lang="de-CH" dirty="0"/>
              <a:t> MSSQL </a:t>
            </a:r>
            <a:r>
              <a:rPr lang="de-CH" dirty="0" err="1"/>
              <a:t>version</a:t>
            </a:r>
            <a:r>
              <a:rPr lang="de-CH" dirty="0"/>
              <a:t> </a:t>
            </a:r>
            <a:r>
              <a:rPr lang="de-CH" dirty="0" err="1"/>
              <a:t>from</a:t>
            </a:r>
            <a:r>
              <a:rPr lang="de-CH" dirty="0"/>
              <a:t> 2005</a:t>
            </a:r>
          </a:p>
          <a:p>
            <a:pPr lvl="1"/>
            <a:r>
              <a:rPr lang="de-CH" dirty="0"/>
              <a:t>Support </a:t>
            </a:r>
            <a:r>
              <a:rPr lang="de-CH" dirty="0" err="1"/>
              <a:t>for</a:t>
            </a:r>
            <a:r>
              <a:rPr lang="de-CH" dirty="0"/>
              <a:t> express </a:t>
            </a:r>
            <a:r>
              <a:rPr lang="de-CH" dirty="0" err="1"/>
              <a:t>editions</a:t>
            </a:r>
            <a:endParaRPr lang="de-CH" dirty="0"/>
          </a:p>
          <a:p>
            <a:pPr lvl="1"/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Accounting and </a:t>
            </a:r>
            <a:r>
              <a:rPr lang="de-CH" dirty="0" err="1"/>
              <a:t>Billing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81503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CH" dirty="0"/>
              <a:t>The </a:t>
            </a:r>
            <a:r>
              <a:rPr lang="de-CH" dirty="0" err="1"/>
              <a:t>access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each</a:t>
            </a:r>
            <a:r>
              <a:rPr lang="de-CH" dirty="0"/>
              <a:t> </a:t>
            </a:r>
            <a:r>
              <a:rPr lang="de-CH" dirty="0" err="1"/>
              <a:t>interface</a:t>
            </a:r>
            <a:r>
              <a:rPr lang="de-CH" dirty="0"/>
              <a:t> </a:t>
            </a:r>
            <a:r>
              <a:rPr lang="de-CH" dirty="0" err="1"/>
              <a:t>can</a:t>
            </a:r>
            <a:r>
              <a:rPr lang="de-CH" dirty="0"/>
              <a:t>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configured</a:t>
            </a:r>
            <a:r>
              <a:rPr lang="de-CH" dirty="0"/>
              <a:t> </a:t>
            </a:r>
            <a:r>
              <a:rPr lang="de-CH" dirty="0" err="1"/>
              <a:t>separatly</a:t>
            </a:r>
            <a:endParaRPr lang="de-CH" dirty="0"/>
          </a:p>
          <a:p>
            <a:r>
              <a:rPr lang="de-CH" dirty="0"/>
              <a:t>Integrated </a:t>
            </a:r>
            <a:r>
              <a:rPr lang="de-CH" dirty="0" err="1"/>
              <a:t>user</a:t>
            </a:r>
            <a:r>
              <a:rPr lang="de-CH" dirty="0"/>
              <a:t> </a:t>
            </a:r>
            <a:r>
              <a:rPr lang="de-CH" dirty="0" err="1"/>
              <a:t>management</a:t>
            </a:r>
            <a:endParaRPr lang="de-CH" dirty="0"/>
          </a:p>
          <a:p>
            <a:r>
              <a:rPr lang="de-CH" dirty="0"/>
              <a:t>3 </a:t>
            </a:r>
            <a:r>
              <a:rPr lang="de-CH" dirty="0" err="1"/>
              <a:t>Step</a:t>
            </a:r>
            <a:r>
              <a:rPr lang="de-CH" dirty="0"/>
              <a:t> </a:t>
            </a:r>
            <a:r>
              <a:rPr lang="de-CH" dirty="0" err="1"/>
              <a:t>access</a:t>
            </a:r>
            <a:r>
              <a:rPr lang="de-CH" dirty="0"/>
              <a:t> and </a:t>
            </a:r>
            <a:r>
              <a:rPr lang="de-CH" dirty="0" err="1"/>
              <a:t>accounting</a:t>
            </a:r>
            <a:r>
              <a:rPr lang="de-CH" dirty="0"/>
              <a:t> </a:t>
            </a:r>
            <a:r>
              <a:rPr lang="de-CH" dirty="0" err="1"/>
              <a:t>concept</a:t>
            </a:r>
            <a:endParaRPr lang="de-CH" dirty="0"/>
          </a:p>
          <a:p>
            <a:pPr lvl="1"/>
            <a:r>
              <a:rPr lang="de-CH" dirty="0"/>
              <a:t>Enterprise Type</a:t>
            </a:r>
          </a:p>
          <a:p>
            <a:pPr lvl="1"/>
            <a:r>
              <a:rPr lang="de-CH" dirty="0"/>
              <a:t>Provider Type</a:t>
            </a:r>
          </a:p>
          <a:p>
            <a:pPr lvl="1"/>
            <a:endParaRPr lang="de-CH" dirty="0"/>
          </a:p>
          <a:p>
            <a:r>
              <a:rPr lang="de-CH" dirty="0"/>
              <a:t>CDR and </a:t>
            </a:r>
            <a:r>
              <a:rPr lang="de-CH" dirty="0" err="1"/>
              <a:t>Billing</a:t>
            </a:r>
            <a:r>
              <a:rPr lang="de-CH" dirty="0"/>
              <a:t> Records</a:t>
            </a:r>
          </a:p>
          <a:p>
            <a:pPr lvl="1"/>
            <a:r>
              <a:rPr lang="de-CH" dirty="0"/>
              <a:t>Real time CSV </a:t>
            </a:r>
            <a:r>
              <a:rPr lang="de-CH" dirty="0" err="1"/>
              <a:t>text</a:t>
            </a:r>
            <a:r>
              <a:rPr lang="de-CH" dirty="0"/>
              <a:t> </a:t>
            </a:r>
            <a:r>
              <a:rPr lang="de-CH" dirty="0" err="1"/>
              <a:t>files</a:t>
            </a:r>
            <a:endParaRPr lang="de-CH" dirty="0"/>
          </a:p>
          <a:p>
            <a:pPr lvl="1"/>
            <a:r>
              <a:rPr lang="de-CH" dirty="0"/>
              <a:t>and/</a:t>
            </a:r>
            <a:r>
              <a:rPr lang="de-CH" dirty="0" err="1"/>
              <a:t>or</a:t>
            </a:r>
            <a:r>
              <a:rPr lang="de-CH" dirty="0"/>
              <a:t> </a:t>
            </a:r>
            <a:r>
              <a:rPr lang="de-CH" dirty="0" err="1"/>
              <a:t>database</a:t>
            </a:r>
            <a:r>
              <a:rPr lang="de-CH" dirty="0"/>
              <a:t> </a:t>
            </a:r>
            <a:r>
              <a:rPr lang="de-CH" dirty="0" err="1"/>
              <a:t>logging</a:t>
            </a:r>
            <a:endParaRPr lang="de-CH" dirty="0"/>
          </a:p>
          <a:p>
            <a:pPr lvl="1"/>
            <a:r>
              <a:rPr lang="en-US" dirty="0"/>
              <a:t>E</a:t>
            </a:r>
            <a:r>
              <a:rPr lang="de-CH" dirty="0" err="1"/>
              <a:t>lasticSearch</a:t>
            </a:r>
            <a:r>
              <a:rPr lang="de-CH" dirty="0"/>
              <a:t> </a:t>
            </a:r>
            <a:r>
              <a:rPr lang="de-CH" dirty="0" err="1"/>
              <a:t>full</a:t>
            </a:r>
            <a:r>
              <a:rPr lang="de-CH" dirty="0"/>
              <a:t> </a:t>
            </a:r>
            <a:r>
              <a:rPr lang="de-CH" dirty="0" err="1"/>
              <a:t>index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state</a:t>
            </a:r>
            <a:r>
              <a:rPr lang="de-CH" dirty="0"/>
              <a:t> and log </a:t>
            </a:r>
            <a:r>
              <a:rPr lang="de-CH" dirty="0" err="1"/>
              <a:t>informations</a:t>
            </a:r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Authorisation</a:t>
            </a:r>
            <a:endParaRPr lang="de-C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Accounting</a:t>
            </a:r>
            <a:r>
              <a:rPr lang="de-CH" dirty="0"/>
              <a:t> – Database Mode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Provider Type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de-CH" dirty="0"/>
              <a:t>Enterprise Type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de-CH" dirty="0"/>
              <a:t>Mandanten (Domains)</a:t>
            </a:r>
          </a:p>
          <a:p>
            <a:pPr lvl="1"/>
            <a:r>
              <a:rPr lang="de-CH" dirty="0"/>
              <a:t>Account (Login)</a:t>
            </a:r>
          </a:p>
          <a:p>
            <a:pPr lvl="2"/>
            <a:r>
              <a:rPr lang="de-CH" dirty="0"/>
              <a:t>Multiple email </a:t>
            </a:r>
            <a:r>
              <a:rPr lang="de-CH" dirty="0" err="1"/>
              <a:t>addresses</a:t>
            </a:r>
            <a:endParaRPr lang="de-CH" dirty="0"/>
          </a:p>
          <a:p>
            <a:pPr lvl="2"/>
            <a:r>
              <a:rPr lang="de-CH" dirty="0"/>
              <a:t>Individual </a:t>
            </a:r>
            <a:r>
              <a:rPr lang="de-CH" dirty="0" err="1"/>
              <a:t>configuration</a:t>
            </a:r>
            <a:endParaRPr lang="de-CH" dirty="0"/>
          </a:p>
          <a:p>
            <a:pPr lvl="2"/>
            <a:r>
              <a:rPr lang="de-CH" dirty="0" err="1"/>
              <a:t>Credit</a:t>
            </a:r>
            <a:r>
              <a:rPr lang="de-CH" dirty="0"/>
              <a:t> </a:t>
            </a:r>
            <a:r>
              <a:rPr lang="de-CH" dirty="0" err="1"/>
              <a:t>system</a:t>
            </a:r>
            <a:endParaRPr lang="de-CH" dirty="0"/>
          </a:p>
          <a:p>
            <a:pPr lvl="2"/>
            <a:r>
              <a:rPr lang="de-CH" dirty="0" err="1"/>
              <a:t>Automatic</a:t>
            </a:r>
            <a:r>
              <a:rPr lang="de-CH" dirty="0"/>
              <a:t> </a:t>
            </a:r>
            <a:r>
              <a:rPr lang="de-CH" dirty="0" err="1"/>
              <a:t>daily</a:t>
            </a:r>
            <a:r>
              <a:rPr lang="de-CH" dirty="0"/>
              <a:t> and </a:t>
            </a:r>
            <a:r>
              <a:rPr lang="de-CH" dirty="0" err="1"/>
              <a:t>monthly</a:t>
            </a:r>
            <a:r>
              <a:rPr lang="de-CH" dirty="0"/>
              <a:t> </a:t>
            </a:r>
            <a:r>
              <a:rPr lang="de-CH" dirty="0" err="1"/>
              <a:t>free</a:t>
            </a:r>
            <a:r>
              <a:rPr lang="de-CH" dirty="0"/>
              <a:t> </a:t>
            </a:r>
            <a:r>
              <a:rPr lang="de-CH" dirty="0" err="1"/>
              <a:t>credits</a:t>
            </a:r>
            <a:endParaRPr lang="de-CH" dirty="0"/>
          </a:p>
          <a:p>
            <a:pPr lvl="2"/>
            <a:r>
              <a:rPr lang="de-CH" dirty="0" err="1"/>
              <a:t>Configuration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credit</a:t>
            </a:r>
            <a:r>
              <a:rPr lang="de-CH" dirty="0"/>
              <a:t> </a:t>
            </a:r>
            <a:r>
              <a:rPr lang="de-CH" dirty="0" err="1"/>
              <a:t>warning</a:t>
            </a:r>
            <a:r>
              <a:rPr lang="de-CH" dirty="0"/>
              <a:t> </a:t>
            </a:r>
            <a:r>
              <a:rPr lang="de-CH" dirty="0" err="1"/>
              <a:t>limit</a:t>
            </a:r>
            <a:endParaRPr lang="de-CH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de-CH" dirty="0"/>
              <a:t>Automatic Account</a:t>
            </a:r>
          </a:p>
          <a:p>
            <a:pPr lvl="1"/>
            <a:r>
              <a:rPr lang="de-CH" sz="1800" dirty="0" err="1"/>
              <a:t>Automatic</a:t>
            </a:r>
            <a:r>
              <a:rPr lang="de-CH" sz="1800" dirty="0"/>
              <a:t> </a:t>
            </a:r>
            <a:r>
              <a:rPr lang="de-CH" sz="1800" dirty="0" err="1"/>
              <a:t>creation</a:t>
            </a:r>
            <a:r>
              <a:rPr lang="de-CH" sz="1800" dirty="0"/>
              <a:t> </a:t>
            </a:r>
            <a:r>
              <a:rPr lang="de-CH" sz="1800" dirty="0" err="1"/>
              <a:t>of</a:t>
            </a:r>
            <a:r>
              <a:rPr lang="de-CH" sz="1800" dirty="0"/>
              <a:t> </a:t>
            </a:r>
            <a:r>
              <a:rPr lang="de-CH" sz="1800" dirty="0" err="1"/>
              <a:t>first</a:t>
            </a:r>
            <a:r>
              <a:rPr lang="de-CH" sz="1800" dirty="0"/>
              <a:t> time </a:t>
            </a:r>
            <a:r>
              <a:rPr lang="de-CH" sz="1800" dirty="0" err="1"/>
              <a:t>users</a:t>
            </a:r>
            <a:endParaRPr lang="de-CH" sz="1800" dirty="0"/>
          </a:p>
          <a:p>
            <a:pPr lvl="1"/>
            <a:r>
              <a:rPr lang="de-CH" sz="1800" dirty="0"/>
              <a:t>Mail Domain </a:t>
            </a:r>
            <a:r>
              <a:rPr lang="de-CH" sz="1800" dirty="0" err="1"/>
              <a:t>based</a:t>
            </a:r>
            <a:r>
              <a:rPr lang="de-CH" sz="1800" dirty="0"/>
              <a:t> </a:t>
            </a:r>
            <a:r>
              <a:rPr lang="de-CH" sz="1800" dirty="0" err="1"/>
              <a:t>automatic</a:t>
            </a:r>
            <a:r>
              <a:rPr lang="de-CH" sz="1800" dirty="0"/>
              <a:t> </a:t>
            </a:r>
            <a:r>
              <a:rPr lang="de-CH" sz="1800" dirty="0" err="1"/>
              <a:t>account</a:t>
            </a:r>
            <a:r>
              <a:rPr lang="de-CH" sz="1800" dirty="0"/>
              <a:t> </a:t>
            </a:r>
            <a:r>
              <a:rPr lang="de-CH" sz="1800" dirty="0" err="1"/>
              <a:t>template</a:t>
            </a:r>
            <a:r>
              <a:rPr lang="de-CH" sz="1800" dirty="0"/>
              <a:t> (</a:t>
            </a:r>
            <a:r>
              <a:rPr lang="de-CH" sz="1800" dirty="0" err="1"/>
              <a:t>configuration</a:t>
            </a:r>
            <a:r>
              <a:rPr lang="de-CH" sz="1800" dirty="0"/>
              <a:t> and </a:t>
            </a:r>
            <a:r>
              <a:rPr lang="de-CH" sz="1800" dirty="0" err="1"/>
              <a:t>limits</a:t>
            </a:r>
            <a:r>
              <a:rPr lang="de-CH" sz="1800" dirty="0"/>
              <a:t>)</a:t>
            </a:r>
          </a:p>
          <a:p>
            <a:r>
              <a:rPr lang="de-CH" dirty="0"/>
              <a:t>Registered Account</a:t>
            </a:r>
          </a:p>
          <a:p>
            <a:pPr lvl="1"/>
            <a:r>
              <a:rPr lang="de-CH" sz="1800" dirty="0"/>
              <a:t>Individual </a:t>
            </a:r>
            <a:r>
              <a:rPr lang="de-CH" sz="1800" dirty="0" err="1"/>
              <a:t>accounting</a:t>
            </a:r>
            <a:r>
              <a:rPr lang="de-CH" sz="1800" dirty="0"/>
              <a:t> type (System, </a:t>
            </a:r>
            <a:r>
              <a:rPr lang="de-CH" sz="1800" dirty="0" err="1"/>
              <a:t>Periodic</a:t>
            </a:r>
            <a:r>
              <a:rPr lang="de-CH" sz="1800" dirty="0"/>
              <a:t>, </a:t>
            </a:r>
            <a:r>
              <a:rPr lang="de-CH" sz="1800" dirty="0" err="1"/>
              <a:t>Credit</a:t>
            </a:r>
            <a:r>
              <a:rPr lang="de-CH" sz="1800" dirty="0"/>
              <a:t>) Promote an </a:t>
            </a:r>
            <a:r>
              <a:rPr lang="de-CH" sz="1800" dirty="0" err="1"/>
              <a:t>automatic</a:t>
            </a:r>
            <a:r>
              <a:rPr lang="de-CH" sz="1800" dirty="0"/>
              <a:t> </a:t>
            </a:r>
            <a:r>
              <a:rPr lang="de-CH" sz="1800" dirty="0" err="1"/>
              <a:t>account</a:t>
            </a:r>
            <a:r>
              <a:rPr lang="de-CH" sz="1800" dirty="0"/>
              <a:t> </a:t>
            </a:r>
            <a:r>
              <a:rPr lang="de-CH" sz="1800" dirty="0" err="1"/>
              <a:t>to</a:t>
            </a:r>
            <a:r>
              <a:rPr lang="de-CH" sz="1800" dirty="0"/>
              <a:t> </a:t>
            </a:r>
            <a:r>
              <a:rPr lang="de-CH" sz="1800" dirty="0" err="1"/>
              <a:t>registerd</a:t>
            </a:r>
            <a:r>
              <a:rPr lang="de-CH" sz="1800" dirty="0"/>
              <a:t> </a:t>
            </a:r>
            <a:r>
              <a:rPr lang="de-CH" sz="1800" dirty="0" err="1"/>
              <a:t>account</a:t>
            </a:r>
            <a:endParaRPr lang="de-CH" sz="1800" dirty="0"/>
          </a:p>
          <a:p>
            <a:pPr lvl="1"/>
            <a:r>
              <a:rPr lang="de-CH" sz="1800" dirty="0"/>
              <a:t>Create </a:t>
            </a:r>
            <a:r>
              <a:rPr lang="de-CH" sz="1800" dirty="0" err="1"/>
              <a:t>new</a:t>
            </a:r>
            <a:r>
              <a:rPr lang="de-CH" sz="1800" dirty="0"/>
              <a:t> registered </a:t>
            </a:r>
            <a:r>
              <a:rPr lang="de-CH" sz="1800" dirty="0" err="1"/>
              <a:t>account</a:t>
            </a:r>
            <a:endParaRPr lang="de-CH" sz="1800" dirty="0"/>
          </a:p>
          <a:p>
            <a:pPr lvl="1"/>
            <a:r>
              <a:rPr lang="de-CH" sz="1800" dirty="0"/>
              <a:t>Individual </a:t>
            </a:r>
            <a:r>
              <a:rPr lang="de-CH" sz="1800" dirty="0" err="1"/>
              <a:t>options</a:t>
            </a:r>
            <a:r>
              <a:rPr lang="de-CH" sz="1800" dirty="0"/>
              <a:t> and </a:t>
            </a:r>
            <a:r>
              <a:rPr lang="de-CH" sz="1800" dirty="0" err="1"/>
              <a:t>limits</a:t>
            </a:r>
            <a:endParaRPr lang="de-CH" sz="1800" dirty="0"/>
          </a:p>
          <a:p>
            <a:pPr lvl="1"/>
            <a:endParaRPr lang="de-CH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400" dirty="0"/>
              <a:t>4 </a:t>
            </a:r>
            <a:r>
              <a:rPr lang="de-CH" sz="2400" dirty="0" err="1"/>
              <a:t>basic</a:t>
            </a:r>
            <a:r>
              <a:rPr lang="de-CH" sz="2400" dirty="0"/>
              <a:t> </a:t>
            </a:r>
            <a:r>
              <a:rPr lang="de-CH" sz="2400" dirty="0" err="1"/>
              <a:t>config</a:t>
            </a:r>
            <a:r>
              <a:rPr lang="de-CH" sz="2400" dirty="0"/>
              <a:t> </a:t>
            </a:r>
            <a:r>
              <a:rPr lang="de-CH" sz="2400" dirty="0" err="1"/>
              <a:t>files</a:t>
            </a:r>
            <a:endParaRPr lang="de-CH" sz="2400" dirty="0"/>
          </a:p>
          <a:p>
            <a:pPr lvl="1"/>
            <a:r>
              <a:rPr lang="de-CH" sz="2000" dirty="0"/>
              <a:t>Interface </a:t>
            </a:r>
            <a:r>
              <a:rPr lang="de-CH" sz="2000" dirty="0" err="1"/>
              <a:t>Config</a:t>
            </a:r>
            <a:r>
              <a:rPr lang="de-CH" sz="2000" dirty="0"/>
              <a:t> 	-&gt; Definition </a:t>
            </a:r>
            <a:r>
              <a:rPr lang="de-CH" sz="2000" dirty="0" err="1"/>
              <a:t>of</a:t>
            </a:r>
            <a:r>
              <a:rPr lang="de-CH" sz="2000" dirty="0"/>
              <a:t> </a:t>
            </a:r>
            <a:r>
              <a:rPr lang="de-CH" sz="2000" dirty="0" err="1"/>
              <a:t>interace</a:t>
            </a:r>
            <a:r>
              <a:rPr lang="de-CH" sz="2000" dirty="0"/>
              <a:t> </a:t>
            </a:r>
            <a:r>
              <a:rPr lang="de-CH" sz="2000" dirty="0" err="1"/>
              <a:t>access</a:t>
            </a:r>
            <a:endParaRPr lang="de-CH" sz="2000" dirty="0"/>
          </a:p>
          <a:p>
            <a:pPr lvl="1"/>
            <a:r>
              <a:rPr lang="de-CH" sz="2000" dirty="0"/>
              <a:t>SMTP </a:t>
            </a:r>
            <a:r>
              <a:rPr lang="de-CH" sz="2000" dirty="0" err="1"/>
              <a:t>Config</a:t>
            </a:r>
            <a:r>
              <a:rPr lang="de-CH" sz="2000" dirty="0"/>
              <a:t> 	-&gt; Definition </a:t>
            </a:r>
            <a:r>
              <a:rPr lang="de-CH" sz="2000" dirty="0" err="1"/>
              <a:t>of</a:t>
            </a:r>
            <a:r>
              <a:rPr lang="de-CH" sz="2000" dirty="0"/>
              <a:t> SMTP </a:t>
            </a:r>
            <a:r>
              <a:rPr lang="de-CH" sz="2000" dirty="0" err="1"/>
              <a:t>configuration</a:t>
            </a:r>
            <a:endParaRPr lang="de-CH" sz="2000" dirty="0"/>
          </a:p>
          <a:p>
            <a:pPr lvl="1"/>
            <a:r>
              <a:rPr lang="de-CH" sz="2000" dirty="0"/>
              <a:t>Web </a:t>
            </a:r>
            <a:r>
              <a:rPr lang="de-CH" sz="2000" dirty="0" err="1"/>
              <a:t>Config</a:t>
            </a:r>
            <a:r>
              <a:rPr lang="de-CH" sz="2000" dirty="0"/>
              <a:t>	-&gt; Definition </a:t>
            </a:r>
            <a:r>
              <a:rPr lang="de-CH" sz="2000" dirty="0" err="1"/>
              <a:t>of</a:t>
            </a:r>
            <a:r>
              <a:rPr lang="de-CH" sz="2000" dirty="0"/>
              <a:t> </a:t>
            </a:r>
            <a:r>
              <a:rPr lang="de-CH" sz="2000" dirty="0" err="1"/>
              <a:t>webservice</a:t>
            </a:r>
            <a:r>
              <a:rPr lang="de-CH" sz="2000" dirty="0"/>
              <a:t> </a:t>
            </a:r>
            <a:r>
              <a:rPr lang="de-CH" sz="2000" dirty="0" err="1"/>
              <a:t>configuration</a:t>
            </a:r>
            <a:endParaRPr lang="de-CH" sz="2000" dirty="0"/>
          </a:p>
          <a:p>
            <a:pPr lvl="1"/>
            <a:r>
              <a:rPr lang="de-CH" sz="2000" dirty="0"/>
              <a:t>Filter </a:t>
            </a:r>
            <a:r>
              <a:rPr lang="de-CH" sz="2000" dirty="0" err="1"/>
              <a:t>Config</a:t>
            </a:r>
            <a:r>
              <a:rPr lang="de-CH" sz="2000" dirty="0"/>
              <a:t> 	-&gt; Accounting </a:t>
            </a:r>
            <a:r>
              <a:rPr lang="de-CH" sz="2000" dirty="0" err="1"/>
              <a:t>rules</a:t>
            </a:r>
            <a:endParaRPr lang="de-CH" sz="2000" dirty="0"/>
          </a:p>
          <a:p>
            <a:pPr lvl="1"/>
            <a:endParaRPr lang="de-CH" sz="2000" dirty="0"/>
          </a:p>
          <a:p>
            <a:r>
              <a:rPr lang="de-CH" sz="2400" dirty="0"/>
              <a:t>Accounting Rules</a:t>
            </a:r>
          </a:p>
          <a:p>
            <a:pPr lvl="1"/>
            <a:r>
              <a:rPr lang="de-CH" sz="2000" dirty="0"/>
              <a:t>Individual </a:t>
            </a:r>
            <a:r>
              <a:rPr lang="de-CH" sz="2000" dirty="0" err="1"/>
              <a:t>or</a:t>
            </a:r>
            <a:r>
              <a:rPr lang="de-CH" sz="2000" dirty="0"/>
              <a:t> </a:t>
            </a:r>
            <a:r>
              <a:rPr lang="de-CH" sz="2000" dirty="0" err="1"/>
              <a:t>domain</a:t>
            </a:r>
            <a:r>
              <a:rPr lang="de-CH" sz="2000" dirty="0"/>
              <a:t> </a:t>
            </a:r>
            <a:r>
              <a:rPr lang="de-CH" sz="2000" dirty="0" err="1"/>
              <a:t>specific</a:t>
            </a:r>
            <a:r>
              <a:rPr lang="de-CH" sz="2000" dirty="0"/>
              <a:t> </a:t>
            </a:r>
            <a:r>
              <a:rPr lang="de-CH" sz="2000" dirty="0" err="1"/>
              <a:t>gateway</a:t>
            </a:r>
            <a:r>
              <a:rPr lang="de-CH" sz="2000" dirty="0"/>
              <a:t> </a:t>
            </a:r>
            <a:r>
              <a:rPr lang="de-CH" sz="2000" dirty="0" err="1"/>
              <a:t>options</a:t>
            </a:r>
            <a:r>
              <a:rPr lang="de-CH" sz="2000" dirty="0"/>
              <a:t> </a:t>
            </a:r>
          </a:p>
          <a:p>
            <a:pPr lvl="1"/>
            <a:r>
              <a:rPr lang="de-CH" sz="2000" dirty="0"/>
              <a:t>Individual </a:t>
            </a:r>
            <a:r>
              <a:rPr lang="de-CH" sz="2000" dirty="0" err="1"/>
              <a:t>or</a:t>
            </a:r>
            <a:r>
              <a:rPr lang="de-CH" sz="2000" dirty="0"/>
              <a:t> </a:t>
            </a:r>
            <a:r>
              <a:rPr lang="de-CH" sz="2000" dirty="0" err="1"/>
              <a:t>domain</a:t>
            </a:r>
            <a:r>
              <a:rPr lang="de-CH" sz="2000" dirty="0"/>
              <a:t> </a:t>
            </a:r>
            <a:r>
              <a:rPr lang="de-CH" sz="2000" dirty="0" err="1"/>
              <a:t>specific</a:t>
            </a:r>
            <a:r>
              <a:rPr lang="de-CH" sz="2000" dirty="0"/>
              <a:t> </a:t>
            </a:r>
            <a:r>
              <a:rPr lang="de-CH" sz="2000" dirty="0" err="1"/>
              <a:t>usage</a:t>
            </a:r>
            <a:r>
              <a:rPr lang="de-CH" sz="2000" dirty="0"/>
              <a:t> </a:t>
            </a:r>
            <a:r>
              <a:rPr lang="de-CH" sz="2000" dirty="0" err="1"/>
              <a:t>limits</a:t>
            </a:r>
            <a:endParaRPr lang="de-CH" sz="2000" dirty="0"/>
          </a:p>
          <a:p>
            <a:pPr lvl="1"/>
            <a:r>
              <a:rPr lang="de-CH" sz="2000" dirty="0"/>
              <a:t>Rule Fields: </a:t>
            </a:r>
            <a:r>
              <a:rPr lang="de-CH" sz="2000" dirty="0" err="1"/>
              <a:t>Originator</a:t>
            </a:r>
            <a:r>
              <a:rPr lang="de-CH" sz="2000" dirty="0"/>
              <a:t>, </a:t>
            </a:r>
            <a:r>
              <a:rPr lang="de-CH" sz="2000" dirty="0" err="1"/>
              <a:t>account</a:t>
            </a:r>
            <a:r>
              <a:rPr lang="de-CH" sz="2000" dirty="0"/>
              <a:t>, </a:t>
            </a:r>
            <a:r>
              <a:rPr lang="de-CH" sz="2000" dirty="0" err="1"/>
              <a:t>receiver</a:t>
            </a:r>
            <a:r>
              <a:rPr lang="de-CH" sz="2000" dirty="0"/>
              <a:t>, </a:t>
            </a:r>
            <a:r>
              <a:rPr lang="de-CH" sz="2000" dirty="0" err="1"/>
              <a:t>number</a:t>
            </a:r>
            <a:r>
              <a:rPr lang="de-CH" sz="2000" dirty="0"/>
              <a:t>, </a:t>
            </a:r>
            <a:r>
              <a:rPr lang="de-CH" sz="2000" dirty="0" err="1"/>
              <a:t>sending</a:t>
            </a:r>
            <a:r>
              <a:rPr lang="de-CH" sz="2000" dirty="0"/>
              <a:t> </a:t>
            </a:r>
            <a:r>
              <a:rPr lang="de-CH" sz="2000" dirty="0" err="1"/>
              <a:t>domain</a:t>
            </a:r>
            <a:r>
              <a:rPr lang="de-CH" sz="2000" dirty="0"/>
              <a:t>, </a:t>
            </a:r>
            <a:r>
              <a:rPr lang="de-CH" sz="2000" dirty="0" err="1"/>
              <a:t>receiving</a:t>
            </a:r>
            <a:r>
              <a:rPr lang="de-CH" sz="2000" dirty="0"/>
              <a:t> </a:t>
            </a:r>
            <a:r>
              <a:rPr lang="de-CH" sz="2000" dirty="0" err="1"/>
              <a:t>domain</a:t>
            </a:r>
            <a:r>
              <a:rPr lang="de-CH" sz="2000" dirty="0"/>
              <a:t>, </a:t>
            </a:r>
            <a:r>
              <a:rPr lang="de-CH" sz="2000" dirty="0" err="1"/>
              <a:t>subject</a:t>
            </a:r>
            <a:r>
              <a:rPr lang="de-CH" sz="2000" dirty="0"/>
              <a:t> </a:t>
            </a:r>
            <a:r>
              <a:rPr lang="de-CH" sz="2000" dirty="0" err="1"/>
              <a:t>content</a:t>
            </a:r>
            <a:r>
              <a:rPr lang="de-CH" sz="2000" dirty="0"/>
              <a:t>, </a:t>
            </a:r>
            <a:r>
              <a:rPr lang="de-CH" sz="2000" dirty="0" err="1"/>
              <a:t>body</a:t>
            </a:r>
            <a:r>
              <a:rPr lang="de-CH" sz="2000" dirty="0"/>
              <a:t> </a:t>
            </a:r>
            <a:r>
              <a:rPr lang="de-CH" sz="2000" dirty="0" err="1"/>
              <a:t>content</a:t>
            </a:r>
            <a:endParaRPr lang="de-CH" sz="2000" dirty="0"/>
          </a:p>
          <a:p>
            <a:r>
              <a:rPr lang="de-CH" sz="2400" dirty="0" err="1"/>
              <a:t>Allow</a:t>
            </a:r>
            <a:r>
              <a:rPr lang="de-CH" sz="2400" dirty="0"/>
              <a:t> </a:t>
            </a:r>
            <a:r>
              <a:rPr lang="de-CH" sz="2400" dirty="0" err="1"/>
              <a:t>domain</a:t>
            </a:r>
            <a:r>
              <a:rPr lang="de-CH" sz="2400" dirty="0"/>
              <a:t> </a:t>
            </a:r>
            <a:r>
              <a:rPr lang="de-CH" sz="2400" dirty="0" err="1"/>
              <a:t>specific</a:t>
            </a:r>
            <a:r>
              <a:rPr lang="de-CH" sz="2400" dirty="0"/>
              <a:t> </a:t>
            </a:r>
            <a:r>
              <a:rPr lang="de-CH" sz="2400" dirty="0" err="1"/>
              <a:t>default</a:t>
            </a:r>
            <a:r>
              <a:rPr lang="de-CH" sz="2400" dirty="0"/>
              <a:t> </a:t>
            </a:r>
            <a:r>
              <a:rPr lang="de-CH" sz="2400" dirty="0" err="1"/>
              <a:t>options</a:t>
            </a:r>
            <a:r>
              <a:rPr lang="de-CH" sz="2400" dirty="0"/>
              <a:t> and </a:t>
            </a:r>
            <a:r>
              <a:rPr lang="de-CH" sz="2400" dirty="0" err="1"/>
              <a:t>limits</a:t>
            </a:r>
            <a:endParaRPr lang="de-CH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Accounting – </a:t>
            </a:r>
            <a:r>
              <a:rPr lang="de-CH" dirty="0" err="1"/>
              <a:t>Config</a:t>
            </a:r>
            <a:r>
              <a:rPr lang="de-CH" dirty="0"/>
              <a:t> File Rules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System </a:t>
            </a:r>
            <a:r>
              <a:rPr lang="de-CH" dirty="0" err="1"/>
              <a:t>Configuration</a:t>
            </a:r>
            <a:r>
              <a:rPr lang="de-CH" dirty="0"/>
              <a:t> and Management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Screenshots</a:t>
            </a:r>
            <a:endParaRPr lang="de-C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71678"/>
            <a:ext cx="3655096" cy="292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071678"/>
            <a:ext cx="404885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Multipurpose SMS and MMS Gateway</a:t>
            </a:r>
          </a:p>
          <a:p>
            <a:pPr lvl="1"/>
            <a:r>
              <a:rPr lang="en-GB" dirty="0"/>
              <a:t>Legacy connection to mobile provider</a:t>
            </a:r>
          </a:p>
          <a:p>
            <a:pPr lvl="1"/>
            <a:r>
              <a:rPr lang="en-GB" dirty="0"/>
              <a:t>Legacy connection to mobile bulk / LC provider</a:t>
            </a:r>
          </a:p>
          <a:p>
            <a:pPr lvl="1"/>
            <a:r>
              <a:rPr lang="en-GB" dirty="0"/>
              <a:t>Customizable delivery notification (incl. Mobile Phone)</a:t>
            </a:r>
          </a:p>
          <a:p>
            <a:endParaRPr lang="en-GB" dirty="0"/>
          </a:p>
          <a:p>
            <a:r>
              <a:rPr lang="en-GB" dirty="0"/>
              <a:t>Bidirectional and action based SMS services </a:t>
            </a:r>
          </a:p>
          <a:p>
            <a:pPr lvl="1"/>
            <a:r>
              <a:rPr lang="en-GB" dirty="0"/>
              <a:t>Customizable actions based on inbound </a:t>
            </a:r>
            <a:r>
              <a:rPr lang="en-GB" dirty="0" err="1"/>
              <a:t>sms</a:t>
            </a:r>
            <a:endParaRPr lang="en-GB" dirty="0"/>
          </a:p>
          <a:p>
            <a:pPr lvl="1"/>
            <a:r>
              <a:rPr lang="en-GB" dirty="0"/>
              <a:t>SMS inbound support for</a:t>
            </a:r>
          </a:p>
          <a:p>
            <a:pPr lvl="2"/>
            <a:r>
              <a:rPr lang="en-GB" dirty="0"/>
              <a:t>GSM Modems (MSISDN)</a:t>
            </a:r>
          </a:p>
          <a:p>
            <a:pPr lvl="2"/>
            <a:r>
              <a:rPr lang="en-GB" dirty="0"/>
              <a:t>Mobile Service Provider</a:t>
            </a:r>
          </a:p>
          <a:p>
            <a:pPr lvl="3"/>
            <a:r>
              <a:rPr lang="en-GB" dirty="0"/>
              <a:t>Short ID ( 3 – 5 digits)</a:t>
            </a:r>
          </a:p>
          <a:p>
            <a:pPr lvl="3"/>
            <a:r>
              <a:rPr lang="en-GB" dirty="0"/>
              <a:t>Long ID “Global Reply”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 Sheet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86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CH" dirty="0" err="1"/>
              <a:t>Requirements</a:t>
            </a:r>
            <a:endParaRPr lang="de-CH" dirty="0"/>
          </a:p>
          <a:p>
            <a:pPr lvl="1"/>
            <a:r>
              <a:rPr lang="de-CH" dirty="0"/>
              <a:t>Server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preinstalled</a:t>
            </a:r>
            <a:r>
              <a:rPr lang="de-CH" dirty="0"/>
              <a:t> Windows 2008 +</a:t>
            </a:r>
          </a:p>
          <a:p>
            <a:pPr lvl="1"/>
            <a:r>
              <a:rPr lang="de-CH" dirty="0"/>
              <a:t>Relaxed </a:t>
            </a:r>
            <a:r>
              <a:rPr lang="de-CH" dirty="0" err="1"/>
              <a:t>security</a:t>
            </a:r>
            <a:r>
              <a:rPr lang="de-CH" dirty="0"/>
              <a:t> </a:t>
            </a:r>
            <a:r>
              <a:rPr lang="de-CH" dirty="0" err="1"/>
              <a:t>policy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first</a:t>
            </a:r>
            <a:r>
              <a:rPr lang="de-CH" dirty="0"/>
              <a:t> time </a:t>
            </a:r>
            <a:br>
              <a:rPr lang="de-CH" dirty="0"/>
            </a:br>
            <a:r>
              <a:rPr lang="de-CH" dirty="0" err="1"/>
              <a:t>software</a:t>
            </a:r>
            <a:r>
              <a:rPr lang="de-CH" dirty="0"/>
              <a:t> </a:t>
            </a:r>
            <a:r>
              <a:rPr lang="de-CH" dirty="0" err="1"/>
              <a:t>installation</a:t>
            </a:r>
            <a:endParaRPr lang="de-CH" dirty="0"/>
          </a:p>
          <a:p>
            <a:pPr lvl="1"/>
            <a:r>
              <a:rPr lang="de-CH" dirty="0"/>
              <a:t>Windows SMTP Service + Admin Tools (IIS 6) </a:t>
            </a:r>
          </a:p>
          <a:p>
            <a:pPr lvl="1"/>
            <a:r>
              <a:rPr lang="de-CH" dirty="0" err="1"/>
              <a:t>Dotnet</a:t>
            </a:r>
            <a:r>
              <a:rPr lang="de-CH" dirty="0"/>
              <a:t> </a:t>
            </a:r>
            <a:r>
              <a:rPr lang="de-CH" dirty="0" err="1"/>
              <a:t>framework</a:t>
            </a:r>
            <a:r>
              <a:rPr lang="de-CH" dirty="0"/>
              <a:t> 4.5.2 +</a:t>
            </a:r>
          </a:p>
          <a:p>
            <a:pPr lvl="1"/>
            <a:endParaRPr lang="de-CH" dirty="0"/>
          </a:p>
          <a:p>
            <a:r>
              <a:rPr lang="de-CH" dirty="0"/>
              <a:t>Connectivity </a:t>
            </a:r>
          </a:p>
          <a:p>
            <a:pPr lvl="1"/>
            <a:r>
              <a:rPr lang="de-CH" dirty="0"/>
              <a:t>Connection </a:t>
            </a:r>
            <a:r>
              <a:rPr lang="de-CH" dirty="0" err="1"/>
              <a:t>from</a:t>
            </a:r>
            <a:r>
              <a:rPr lang="de-CH" dirty="0"/>
              <a:t> and </a:t>
            </a:r>
            <a:r>
              <a:rPr lang="de-CH" dirty="0" err="1"/>
              <a:t>to</a:t>
            </a:r>
            <a:r>
              <a:rPr lang="de-CH" dirty="0"/>
              <a:t> email backend </a:t>
            </a:r>
            <a:r>
              <a:rPr lang="de-CH" dirty="0" err="1"/>
              <a:t>services</a:t>
            </a:r>
            <a:endParaRPr lang="de-CH" dirty="0"/>
          </a:p>
          <a:p>
            <a:pPr lvl="1"/>
            <a:r>
              <a:rPr lang="de-CH" dirty="0" err="1"/>
              <a:t>Appropriate</a:t>
            </a:r>
            <a:r>
              <a:rPr lang="de-CH" dirty="0"/>
              <a:t> </a:t>
            </a:r>
            <a:r>
              <a:rPr lang="de-CH" dirty="0" err="1"/>
              <a:t>server</a:t>
            </a:r>
            <a:r>
              <a:rPr lang="de-CH" dirty="0"/>
              <a:t> </a:t>
            </a:r>
            <a:r>
              <a:rPr lang="de-CH" dirty="0" err="1"/>
              <a:t>certificates</a:t>
            </a:r>
            <a:endParaRPr lang="de-CH" dirty="0"/>
          </a:p>
          <a:p>
            <a:pPr lvl="1"/>
            <a:r>
              <a:rPr lang="de-CH" dirty="0"/>
              <a:t>Connectivity open </a:t>
            </a:r>
            <a:r>
              <a:rPr lang="de-CH" dirty="0" err="1"/>
              <a:t>to</a:t>
            </a:r>
            <a:r>
              <a:rPr lang="de-CH" dirty="0"/>
              <a:t> mobile </a:t>
            </a:r>
            <a:r>
              <a:rPr lang="de-CH" dirty="0" err="1"/>
              <a:t>service</a:t>
            </a:r>
            <a:r>
              <a:rPr lang="de-CH" dirty="0"/>
              <a:t> </a:t>
            </a:r>
            <a:r>
              <a:rPr lang="de-CH" dirty="0" err="1"/>
              <a:t>provider</a:t>
            </a:r>
            <a:br>
              <a:rPr lang="de-CH" dirty="0"/>
            </a:br>
            <a:r>
              <a:rPr lang="de-CH" dirty="0"/>
              <a:t>UMG Server -&gt; Internet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provider</a:t>
            </a:r>
            <a:r>
              <a:rPr lang="de-CH" dirty="0"/>
              <a:t> </a:t>
            </a:r>
            <a:r>
              <a:rPr lang="de-CH" dirty="0" err="1"/>
              <a:t>specific</a:t>
            </a:r>
            <a:r>
              <a:rPr lang="de-CH" dirty="0"/>
              <a:t> </a:t>
            </a:r>
            <a:r>
              <a:rPr lang="de-CH" dirty="0" err="1"/>
              <a:t>ip</a:t>
            </a:r>
            <a:r>
              <a:rPr lang="de-CH" dirty="0"/>
              <a:t>/</a:t>
            </a:r>
            <a:r>
              <a:rPr lang="de-CH" dirty="0" err="1"/>
              <a:t>tcp</a:t>
            </a:r>
            <a:r>
              <a:rPr lang="de-CH" dirty="0"/>
              <a:t> </a:t>
            </a:r>
            <a:r>
              <a:rPr lang="de-CH" dirty="0" err="1"/>
              <a:t>ports</a:t>
            </a:r>
            <a:endParaRPr lang="de-CH" dirty="0"/>
          </a:p>
          <a:p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/>
              <a:t>Setup </a:t>
            </a:r>
            <a:r>
              <a:rPr lang="de-CH" dirty="0" err="1"/>
              <a:t>UMGateway</a:t>
            </a:r>
            <a:r>
              <a:rPr lang="de-CH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763295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/>
              <a:t>Software Installation</a:t>
            </a:r>
          </a:p>
          <a:p>
            <a:pPr lvl="1"/>
            <a:r>
              <a:rPr lang="de-CH" dirty="0" err="1"/>
              <a:t>Copy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latest</a:t>
            </a:r>
            <a:r>
              <a:rPr lang="de-CH" dirty="0"/>
              <a:t> </a:t>
            </a:r>
            <a:r>
              <a:rPr lang="de-CH" dirty="0" err="1"/>
              <a:t>setup</a:t>
            </a:r>
            <a:r>
              <a:rPr lang="de-CH" dirty="0"/>
              <a:t> packet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server</a:t>
            </a:r>
            <a:br>
              <a:rPr lang="de-CH" dirty="0"/>
            </a:br>
            <a:r>
              <a:rPr lang="de-CH" dirty="0"/>
              <a:t>(all </a:t>
            </a:r>
            <a:r>
              <a:rPr lang="de-CH" dirty="0" err="1"/>
              <a:t>installation</a:t>
            </a:r>
            <a:r>
              <a:rPr lang="de-CH" dirty="0"/>
              <a:t> </a:t>
            </a:r>
            <a:r>
              <a:rPr lang="de-CH" dirty="0" err="1"/>
              <a:t>source</a:t>
            </a:r>
            <a:r>
              <a:rPr lang="de-CH" dirty="0"/>
              <a:t> </a:t>
            </a:r>
            <a:r>
              <a:rPr lang="de-CH" dirty="0" err="1"/>
              <a:t>can</a:t>
            </a:r>
            <a:r>
              <a:rPr lang="de-CH" dirty="0"/>
              <a:t>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deleted</a:t>
            </a:r>
            <a:r>
              <a:rPr lang="de-CH" dirty="0"/>
              <a:t> after </a:t>
            </a:r>
            <a:r>
              <a:rPr lang="de-CH" dirty="0" err="1"/>
              <a:t>setup</a:t>
            </a:r>
            <a:r>
              <a:rPr lang="de-CH" dirty="0"/>
              <a:t>)</a:t>
            </a:r>
          </a:p>
          <a:p>
            <a:pPr lvl="1"/>
            <a:r>
              <a:rPr lang="de-CH" dirty="0"/>
              <a:t>Setup </a:t>
            </a:r>
            <a:r>
              <a:rPr lang="de-CH" dirty="0" err="1"/>
              <a:t>automatic</a:t>
            </a:r>
            <a:r>
              <a:rPr lang="de-CH" dirty="0"/>
              <a:t> check </a:t>
            </a:r>
            <a:r>
              <a:rPr lang="de-CH" dirty="0" err="1"/>
              <a:t>system</a:t>
            </a:r>
            <a:r>
              <a:rPr lang="de-CH" dirty="0"/>
              <a:t> and </a:t>
            </a:r>
            <a:r>
              <a:rPr lang="de-CH" dirty="0" err="1"/>
              <a:t>os</a:t>
            </a:r>
            <a:r>
              <a:rPr lang="de-CH" dirty="0"/>
              <a:t> </a:t>
            </a:r>
            <a:r>
              <a:rPr lang="de-CH" dirty="0" err="1"/>
              <a:t>requirements</a:t>
            </a:r>
            <a:endParaRPr lang="de-CH" dirty="0"/>
          </a:p>
          <a:p>
            <a:pPr lvl="1"/>
            <a:r>
              <a:rPr lang="de-CH" dirty="0"/>
              <a:t>Run </a:t>
            </a:r>
            <a:r>
              <a:rPr lang="de-CH" dirty="0" err="1"/>
              <a:t>some</a:t>
            </a:r>
            <a:r>
              <a:rPr lang="de-CH" dirty="0"/>
              <a:t> </a:t>
            </a:r>
            <a:r>
              <a:rPr lang="de-CH" dirty="0" err="1"/>
              <a:t>dialogs</a:t>
            </a:r>
            <a:endParaRPr lang="de-CH" dirty="0"/>
          </a:p>
          <a:p>
            <a:pPr lvl="1"/>
            <a:r>
              <a:rPr lang="de-CH" dirty="0"/>
              <a:t>Setup </a:t>
            </a:r>
            <a:r>
              <a:rPr lang="de-CH" dirty="0" err="1"/>
              <a:t>automatic</a:t>
            </a:r>
            <a:r>
              <a:rPr lang="de-CH" dirty="0"/>
              <a:t> </a:t>
            </a:r>
            <a:r>
              <a:rPr lang="de-CH" dirty="0" err="1"/>
              <a:t>stat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configuration</a:t>
            </a:r>
            <a:r>
              <a:rPr lang="de-CH" dirty="0"/>
              <a:t> </a:t>
            </a:r>
            <a:r>
              <a:rPr lang="de-CH" dirty="0" err="1"/>
              <a:t>application</a:t>
            </a:r>
            <a:endParaRPr lang="de-CH" dirty="0"/>
          </a:p>
          <a:p>
            <a:pPr lvl="1"/>
            <a:r>
              <a:rPr lang="de-CH" dirty="0"/>
              <a:t>After </a:t>
            </a:r>
            <a:r>
              <a:rPr lang="de-CH" dirty="0" err="1"/>
              <a:t>some</a:t>
            </a:r>
            <a:r>
              <a:rPr lang="de-CH" dirty="0"/>
              <a:t> </a:t>
            </a:r>
            <a:r>
              <a:rPr lang="de-CH" dirty="0" err="1"/>
              <a:t>basic</a:t>
            </a:r>
            <a:r>
              <a:rPr lang="de-CH" dirty="0"/>
              <a:t> </a:t>
            </a:r>
            <a:r>
              <a:rPr lang="de-CH" dirty="0" err="1"/>
              <a:t>configuration</a:t>
            </a:r>
            <a:r>
              <a:rPr lang="de-CH" dirty="0"/>
              <a:t> and </a:t>
            </a:r>
            <a:r>
              <a:rPr lang="de-CH" dirty="0" err="1"/>
              <a:t>connectivity</a:t>
            </a:r>
            <a:r>
              <a:rPr lang="de-CH" dirty="0"/>
              <a:t> </a:t>
            </a:r>
            <a:r>
              <a:rPr lang="de-CH" dirty="0" err="1"/>
              <a:t>checks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service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running</a:t>
            </a:r>
            <a:endParaRPr lang="de-CH" dirty="0"/>
          </a:p>
          <a:p>
            <a:pPr lvl="1"/>
            <a:endParaRPr lang="de-CH" dirty="0"/>
          </a:p>
          <a:p>
            <a:r>
              <a:rPr lang="de-CH" dirty="0" err="1"/>
              <a:t>We</a:t>
            </a:r>
            <a:r>
              <a:rPr lang="de-CH" dirty="0"/>
              <a:t> </a:t>
            </a:r>
            <a:r>
              <a:rPr lang="de-CH" dirty="0" err="1"/>
              <a:t>usually</a:t>
            </a:r>
            <a:r>
              <a:rPr lang="de-CH" dirty="0"/>
              <a:t> plan 1 </a:t>
            </a:r>
            <a:r>
              <a:rPr lang="de-CH" dirty="0" err="1"/>
              <a:t>working</a:t>
            </a:r>
            <a:r>
              <a:rPr lang="de-CH" dirty="0"/>
              <a:t> </a:t>
            </a:r>
            <a:r>
              <a:rPr lang="de-CH" dirty="0" err="1"/>
              <a:t>day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a </a:t>
            </a:r>
            <a:r>
              <a:rPr lang="de-CH" dirty="0" err="1"/>
              <a:t>complete</a:t>
            </a:r>
            <a:r>
              <a:rPr lang="de-CH" dirty="0"/>
              <a:t> on </a:t>
            </a:r>
            <a:r>
              <a:rPr lang="de-CH" dirty="0" err="1"/>
              <a:t>site</a:t>
            </a:r>
            <a:r>
              <a:rPr lang="de-CH" dirty="0"/>
              <a:t> </a:t>
            </a:r>
            <a:r>
              <a:rPr lang="de-CH" dirty="0" err="1"/>
              <a:t>setup</a:t>
            </a:r>
            <a:r>
              <a:rPr lang="de-CH" dirty="0"/>
              <a:t> </a:t>
            </a:r>
            <a:r>
              <a:rPr lang="de-CH" dirty="0" err="1"/>
              <a:t>as</a:t>
            </a:r>
            <a:r>
              <a:rPr lang="de-CH" dirty="0"/>
              <a:t> </a:t>
            </a:r>
            <a:r>
              <a:rPr lang="de-CH" dirty="0" err="1"/>
              <a:t>well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basic</a:t>
            </a:r>
            <a:r>
              <a:rPr lang="de-CH" dirty="0"/>
              <a:t> </a:t>
            </a:r>
            <a:r>
              <a:rPr lang="de-CH" dirty="0" err="1"/>
              <a:t>configuration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product</a:t>
            </a:r>
            <a:endParaRPr lang="de-CH" dirty="0"/>
          </a:p>
          <a:p>
            <a:pPr lvl="2"/>
            <a:endParaRPr lang="de-CH" dirty="0"/>
          </a:p>
          <a:p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/>
              <a:t>Setup </a:t>
            </a:r>
            <a:r>
              <a:rPr lang="de-CH" dirty="0" err="1"/>
              <a:t>UMGateway</a:t>
            </a:r>
            <a:r>
              <a:rPr lang="de-CH" dirty="0"/>
              <a:t> 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Technical Details</a:t>
            </a:r>
            <a:br>
              <a:rPr lang="de-CH" dirty="0"/>
            </a:br>
            <a:r>
              <a:rPr lang="de-CH" dirty="0">
                <a:hlinkClick r:id="rId2"/>
              </a:rPr>
              <a:t>www.umgateway.ch/documents</a:t>
            </a:r>
            <a:endParaRPr lang="de-CH" dirty="0"/>
          </a:p>
          <a:p>
            <a:r>
              <a:rPr lang="de-CH" dirty="0"/>
              <a:t>Software and </a:t>
            </a:r>
            <a:r>
              <a:rPr lang="de-CH" dirty="0" err="1"/>
              <a:t>Examples</a:t>
            </a:r>
            <a:br>
              <a:rPr lang="de-CH" dirty="0"/>
            </a:br>
            <a:r>
              <a:rPr lang="de-CH" dirty="0">
                <a:hlinkClick r:id="rId3"/>
              </a:rPr>
              <a:t>www.umgateway.ch/software</a:t>
            </a:r>
            <a:endParaRPr lang="de-CH" dirty="0"/>
          </a:p>
          <a:p>
            <a:endParaRPr lang="de-CH" dirty="0"/>
          </a:p>
          <a:p>
            <a:pPr>
              <a:buNone/>
            </a:pPr>
            <a:r>
              <a:rPr lang="de-CH" dirty="0" err="1"/>
              <a:t>Contact</a:t>
            </a:r>
            <a:r>
              <a:rPr lang="de-CH" dirty="0"/>
              <a:t> Information</a:t>
            </a:r>
          </a:p>
          <a:p>
            <a:r>
              <a:rPr lang="de-CH" dirty="0"/>
              <a:t>Produkt Info-Request: 	Spie, Bern</a:t>
            </a:r>
          </a:p>
          <a:p>
            <a:r>
              <a:rPr lang="de-CH" dirty="0"/>
              <a:t>Technical </a:t>
            </a:r>
            <a:r>
              <a:rPr lang="de-CH" dirty="0" err="1"/>
              <a:t>Requests</a:t>
            </a:r>
            <a:r>
              <a:rPr lang="de-CH" dirty="0"/>
              <a:t>: 	</a:t>
            </a:r>
            <a:r>
              <a:rPr lang="de-CH" dirty="0">
                <a:hlinkClick r:id="rId4"/>
              </a:rPr>
              <a:t>sms@pve.ch</a:t>
            </a:r>
            <a:endParaRPr lang="de-CH" dirty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More </a:t>
            </a:r>
            <a:r>
              <a:rPr lang="de-CH" dirty="0" err="1"/>
              <a:t>Informations</a:t>
            </a:r>
            <a:endParaRPr lang="de-C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r>
              <a:rPr lang="en-GB" dirty="0"/>
              <a:t>Non intrusive solution</a:t>
            </a:r>
          </a:p>
          <a:p>
            <a:pPr lvl="1"/>
            <a:r>
              <a:rPr lang="en-GB" dirty="0"/>
              <a:t>No legacy connectors required</a:t>
            </a:r>
            <a:br>
              <a:rPr lang="en-GB" dirty="0"/>
            </a:br>
            <a:r>
              <a:rPr lang="en-GB" dirty="0"/>
              <a:t>(no Exchange or SAP connectors needed</a:t>
            </a:r>
            <a:br>
              <a:rPr lang="en-GB" dirty="0"/>
            </a:br>
            <a:r>
              <a:rPr lang="en-GB" dirty="0"/>
              <a:t>easy and independent upgrade Path)</a:t>
            </a:r>
          </a:p>
          <a:p>
            <a:endParaRPr lang="en-GB" dirty="0"/>
          </a:p>
          <a:p>
            <a:r>
              <a:rPr lang="en-GB" dirty="0"/>
              <a:t>Stand alone mode: No additional infrastructure required (Database, Directory)</a:t>
            </a:r>
          </a:p>
          <a:p>
            <a:endParaRPr lang="en-GB" dirty="0"/>
          </a:p>
          <a:p>
            <a:r>
              <a:rPr lang="en-GB" dirty="0" err="1"/>
              <a:t>Multinode</a:t>
            </a:r>
            <a:r>
              <a:rPr lang="en-GB" dirty="0"/>
              <a:t> mode: active/passive</a:t>
            </a:r>
          </a:p>
          <a:p>
            <a:r>
              <a:rPr lang="en-GB" dirty="0"/>
              <a:t>Cluster mode: Load balancing - active/active</a:t>
            </a:r>
          </a:p>
          <a:p>
            <a:pPr lvl="1"/>
            <a:r>
              <a:rPr lang="en-GB" dirty="0"/>
              <a:t>Backend: Shared Database and </a:t>
            </a:r>
            <a:r>
              <a:rPr lang="en-GB" dirty="0" err="1"/>
              <a:t>ElasticSearch</a:t>
            </a:r>
            <a:r>
              <a:rPr lang="en-GB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 Sheet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9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Full featured and RFC compliant interfaces</a:t>
            </a:r>
          </a:p>
          <a:p>
            <a:pPr lvl="1"/>
            <a:r>
              <a:rPr lang="en-GB" dirty="0"/>
              <a:t>SMTP Mail</a:t>
            </a:r>
          </a:p>
          <a:p>
            <a:pPr lvl="2"/>
            <a:r>
              <a:rPr lang="en-GB" dirty="0"/>
              <a:t>Multipart </a:t>
            </a:r>
            <a:r>
              <a:rPr lang="en-GB" dirty="0" err="1"/>
              <a:t>Mimetypes</a:t>
            </a:r>
            <a:endParaRPr lang="en-GB" dirty="0"/>
          </a:p>
          <a:p>
            <a:pPr lvl="2"/>
            <a:r>
              <a:rPr lang="en-GB" dirty="0"/>
              <a:t>HTML, Plain Text, MS-TNEF</a:t>
            </a:r>
          </a:p>
          <a:p>
            <a:pPr lvl="2"/>
            <a:r>
              <a:rPr lang="en-GB" dirty="0"/>
              <a:t>Any type of encoded text (UTF, ISO, Windows, Mac)</a:t>
            </a:r>
          </a:p>
          <a:p>
            <a:pPr lvl="2"/>
            <a:r>
              <a:rPr lang="en-GB" dirty="0"/>
              <a:t>End to end support for any Eastern, Western, Arabic, Indian, Asian Characters</a:t>
            </a:r>
          </a:p>
          <a:p>
            <a:pPr lvl="1"/>
            <a:r>
              <a:rPr lang="en-GB" dirty="0"/>
              <a:t>Web based</a:t>
            </a:r>
          </a:p>
          <a:p>
            <a:pPr lvl="2"/>
            <a:r>
              <a:rPr lang="en-GB" dirty="0"/>
              <a:t>SOAP, REST</a:t>
            </a:r>
          </a:p>
          <a:p>
            <a:pPr lvl="2"/>
            <a:r>
              <a:rPr lang="en-GB" dirty="0"/>
              <a:t>Classic GET, POST</a:t>
            </a:r>
          </a:p>
          <a:p>
            <a:pPr lvl="1"/>
            <a:r>
              <a:rPr lang="en-GB" dirty="0"/>
              <a:t>Native / Legacy</a:t>
            </a:r>
          </a:p>
          <a:p>
            <a:pPr lvl="2"/>
            <a:r>
              <a:rPr lang="en-GB" dirty="0"/>
              <a:t>Telnet commands, Native binary</a:t>
            </a:r>
          </a:p>
          <a:p>
            <a:pPr lvl="2"/>
            <a:r>
              <a:rPr lang="en-GB" dirty="0"/>
              <a:t>Database Table (send and receive </a:t>
            </a:r>
            <a:r>
              <a:rPr lang="en-GB" dirty="0" err="1"/>
              <a:t>sms</a:t>
            </a:r>
            <a:r>
              <a:rPr lang="en-GB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 Sheet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44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Full access, account and CDR support</a:t>
            </a:r>
          </a:p>
          <a:p>
            <a:pPr lvl="1"/>
            <a:r>
              <a:rPr lang="en-GB" dirty="0"/>
              <a:t>Integrated accounting (config files or Database)</a:t>
            </a:r>
          </a:p>
          <a:p>
            <a:pPr lvl="2"/>
            <a:r>
              <a:rPr lang="en-GB" dirty="0"/>
              <a:t>Access control</a:t>
            </a:r>
          </a:p>
          <a:p>
            <a:pPr lvl="3"/>
            <a:r>
              <a:rPr lang="en-GB" dirty="0"/>
              <a:t>IP-based</a:t>
            </a:r>
          </a:p>
          <a:p>
            <a:pPr lvl="3"/>
            <a:r>
              <a:rPr lang="en-GB" dirty="0"/>
              <a:t>Domain based (source or target)</a:t>
            </a:r>
          </a:p>
          <a:p>
            <a:pPr lvl="3"/>
            <a:r>
              <a:rPr lang="en-GB" dirty="0"/>
              <a:t>Account specific or group based</a:t>
            </a:r>
          </a:p>
          <a:p>
            <a:pPr lvl="3"/>
            <a:r>
              <a:rPr lang="en-GB" dirty="0"/>
              <a:t>Allow / deny + regex support</a:t>
            </a:r>
          </a:p>
          <a:p>
            <a:pPr lvl="3"/>
            <a:r>
              <a:rPr lang="en-GB" dirty="0"/>
              <a:t>Blacklist, whitelist</a:t>
            </a:r>
          </a:p>
          <a:p>
            <a:pPr lvl="2"/>
            <a:endParaRPr lang="en-GB" dirty="0"/>
          </a:p>
          <a:p>
            <a:pPr lvl="2"/>
            <a:r>
              <a:rPr lang="en-GB" dirty="0"/>
              <a:t>User/Domain based metering limits</a:t>
            </a:r>
          </a:p>
          <a:p>
            <a:pPr lvl="3"/>
            <a:r>
              <a:rPr lang="en-GB" dirty="0"/>
              <a:t>Daily limits</a:t>
            </a:r>
          </a:p>
          <a:p>
            <a:pPr lvl="3"/>
            <a:r>
              <a:rPr lang="en-GB" dirty="0"/>
              <a:t>Monthly limits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 Sheet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56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Security aware implementation</a:t>
            </a:r>
          </a:p>
          <a:p>
            <a:pPr lvl="1"/>
            <a:r>
              <a:rPr lang="en-GB" dirty="0"/>
              <a:t>3 Tier architecture design</a:t>
            </a:r>
          </a:p>
          <a:p>
            <a:pPr lvl="1"/>
            <a:r>
              <a:rPr lang="en-GB" dirty="0"/>
              <a:t>Microservice integration aware</a:t>
            </a:r>
          </a:p>
          <a:p>
            <a:pPr lvl="1"/>
            <a:r>
              <a:rPr lang="en-GB" dirty="0"/>
              <a:t>Designed to fulfil telecom and banking rules</a:t>
            </a:r>
          </a:p>
          <a:p>
            <a:pPr lvl="1"/>
            <a:r>
              <a:rPr lang="en-GB" dirty="0"/>
              <a:t>Configurable log files details</a:t>
            </a:r>
          </a:p>
          <a:p>
            <a:pPr lvl="1"/>
            <a:r>
              <a:rPr lang="en-GB" dirty="0"/>
              <a:t>Limit connection relevant data</a:t>
            </a:r>
            <a:br>
              <a:rPr lang="en-GB" dirty="0"/>
            </a:br>
            <a:r>
              <a:rPr lang="en-GB" dirty="0"/>
              <a:t>(mask phone numbers by replacing last x digits)</a:t>
            </a:r>
          </a:p>
          <a:p>
            <a:pPr lvl="1"/>
            <a:r>
              <a:rPr lang="en-GB" dirty="0"/>
              <a:t>Full encryption of messaging content as well for temporary stored content on gateway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 Sheet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02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Software, Vender, Support 100% Switzerland</a:t>
            </a:r>
          </a:p>
          <a:p>
            <a:r>
              <a:rPr lang="en-GB" dirty="0"/>
              <a:t>References (Selection)</a:t>
            </a:r>
          </a:p>
          <a:p>
            <a:r>
              <a:rPr lang="en-GB" dirty="0"/>
              <a:t>On Premise Product</a:t>
            </a:r>
          </a:p>
          <a:p>
            <a:pPr lvl="1"/>
            <a:r>
              <a:rPr lang="en-GB" dirty="0"/>
              <a:t>Nestle </a:t>
            </a:r>
          </a:p>
          <a:p>
            <a:pPr lvl="1"/>
            <a:r>
              <a:rPr lang="en-GB" dirty="0" err="1"/>
              <a:t>SkyGuide</a:t>
            </a:r>
            <a:endParaRPr lang="en-GB" dirty="0"/>
          </a:p>
          <a:p>
            <a:pPr lvl="1"/>
            <a:r>
              <a:rPr lang="en-GB" dirty="0"/>
              <a:t>Mettler Toledo</a:t>
            </a:r>
          </a:p>
          <a:p>
            <a:pPr lvl="1"/>
            <a:r>
              <a:rPr lang="en-GB" dirty="0"/>
              <a:t>Oerlikon Air Defence</a:t>
            </a:r>
          </a:p>
          <a:p>
            <a:pPr lvl="1"/>
            <a:r>
              <a:rPr lang="en-GB" dirty="0"/>
              <a:t>Swisscom</a:t>
            </a:r>
          </a:p>
          <a:p>
            <a:pPr lvl="1"/>
            <a:endParaRPr lang="en-GB" dirty="0"/>
          </a:p>
          <a:p>
            <a:r>
              <a:rPr lang="en-GB" dirty="0"/>
              <a:t>References (</a:t>
            </a:r>
            <a:r>
              <a:rPr lang="en-GB" dirty="0" err="1"/>
              <a:t>UMGateway</a:t>
            </a:r>
            <a:r>
              <a:rPr lang="en-GB" dirty="0"/>
              <a:t> as a service – mail2sms)</a:t>
            </a:r>
          </a:p>
          <a:p>
            <a:pPr lvl="1"/>
            <a:r>
              <a:rPr lang="en-GB" dirty="0"/>
              <a:t>AKB</a:t>
            </a:r>
          </a:p>
          <a:p>
            <a:pPr lvl="1"/>
            <a:r>
              <a:rPr lang="en-GB" dirty="0" err="1"/>
              <a:t>Admeira</a:t>
            </a:r>
            <a:endParaRPr lang="en-GB" dirty="0"/>
          </a:p>
          <a:p>
            <a:pPr lvl="1"/>
            <a:r>
              <a:rPr lang="en-GB" dirty="0" err="1"/>
              <a:t>Visilab</a:t>
            </a:r>
            <a:endParaRPr lang="en-GB" dirty="0"/>
          </a:p>
          <a:p>
            <a:pPr lvl="1"/>
            <a:r>
              <a:rPr lang="en-GB" dirty="0" err="1"/>
              <a:t>Swisspower</a:t>
            </a:r>
            <a:endParaRPr lang="en-GB" dirty="0"/>
          </a:p>
          <a:p>
            <a:pPr lvl="1"/>
            <a:r>
              <a:rPr lang="en-GB" dirty="0" err="1"/>
              <a:t>Sanitas</a:t>
            </a:r>
            <a:r>
              <a:rPr lang="en-GB" dirty="0"/>
              <a:t> </a:t>
            </a:r>
            <a:r>
              <a:rPr lang="en-GB" dirty="0" err="1"/>
              <a:t>Trösch</a:t>
            </a:r>
            <a:endParaRPr lang="en-GB" dirty="0"/>
          </a:p>
          <a:p>
            <a:pPr lvl="1"/>
            <a:r>
              <a:rPr lang="en-GB" dirty="0" err="1"/>
              <a:t>Liftag</a:t>
            </a:r>
            <a:r>
              <a:rPr lang="en-GB" dirty="0"/>
              <a:t>, </a:t>
            </a:r>
            <a:r>
              <a:rPr lang="en-GB" dirty="0" err="1"/>
              <a:t>Wechselstube</a:t>
            </a:r>
            <a:endParaRPr lang="en-GB" dirty="0"/>
          </a:p>
          <a:p>
            <a:pPr lvl="1"/>
            <a:r>
              <a:rPr lang="en-GB" dirty="0"/>
              <a:t>Radio TOP</a:t>
            </a:r>
          </a:p>
          <a:p>
            <a:pPr lvl="1"/>
            <a:r>
              <a:rPr lang="en-GB" dirty="0" err="1"/>
              <a:t>Hirslanden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 Facts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91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General </a:t>
            </a:r>
            <a:r>
              <a:rPr lang="de-CH" dirty="0" err="1"/>
              <a:t>Architecture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7584" y="1481328"/>
            <a:ext cx="7283152" cy="444680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Native Windows Services </a:t>
            </a:r>
            <a:r>
              <a:rPr lang="de-CH" dirty="0" err="1"/>
              <a:t>Application</a:t>
            </a:r>
            <a:endParaRPr lang="de-CH" dirty="0"/>
          </a:p>
          <a:p>
            <a:pPr lvl="1"/>
            <a:r>
              <a:rPr lang="de-CH" dirty="0"/>
              <a:t>Eventlogs</a:t>
            </a:r>
          </a:p>
          <a:p>
            <a:pPr lvl="1"/>
            <a:r>
              <a:rPr lang="de-CH" dirty="0"/>
              <a:t>Performance Counter</a:t>
            </a:r>
          </a:p>
          <a:p>
            <a:pPr lvl="1"/>
            <a:r>
              <a:rPr lang="de-CH" dirty="0"/>
              <a:t>Control Panel </a:t>
            </a:r>
            <a:r>
              <a:rPr lang="de-CH" dirty="0" err="1"/>
              <a:t>Application</a:t>
            </a:r>
            <a:endParaRPr lang="de-CH" dirty="0"/>
          </a:p>
          <a:p>
            <a:pPr lvl="1"/>
            <a:r>
              <a:rPr lang="de-CH" dirty="0"/>
              <a:t>Registry, File </a:t>
            </a:r>
            <a:r>
              <a:rPr lang="de-CH" dirty="0" err="1"/>
              <a:t>or</a:t>
            </a:r>
            <a:r>
              <a:rPr lang="de-CH" dirty="0"/>
              <a:t> </a:t>
            </a:r>
            <a:r>
              <a:rPr lang="de-CH" dirty="0" err="1"/>
              <a:t>database</a:t>
            </a:r>
            <a:r>
              <a:rPr lang="de-CH" dirty="0"/>
              <a:t> </a:t>
            </a:r>
            <a:r>
              <a:rPr lang="de-CH" dirty="0" err="1"/>
              <a:t>based</a:t>
            </a:r>
            <a:r>
              <a:rPr lang="de-CH" dirty="0"/>
              <a:t> </a:t>
            </a:r>
            <a:r>
              <a:rPr lang="de-CH" dirty="0" err="1"/>
              <a:t>configurations</a:t>
            </a:r>
            <a:endParaRPr lang="de-CH" dirty="0"/>
          </a:p>
          <a:p>
            <a:r>
              <a:rPr lang="de-CH" dirty="0"/>
              <a:t>Windows SMTP and </a:t>
            </a:r>
            <a:r>
              <a:rPr lang="de-CH" dirty="0" err="1"/>
              <a:t>extensions</a:t>
            </a:r>
            <a:endParaRPr lang="de-CH" dirty="0"/>
          </a:p>
          <a:p>
            <a:r>
              <a:rPr lang="de-CH" dirty="0" err="1"/>
              <a:t>Automatic</a:t>
            </a:r>
            <a:r>
              <a:rPr lang="de-CH" dirty="0"/>
              <a:t> </a:t>
            </a:r>
            <a:r>
              <a:rPr lang="de-CH" dirty="0" err="1"/>
              <a:t>maintenance</a:t>
            </a:r>
            <a:endParaRPr lang="de-CH" dirty="0"/>
          </a:p>
          <a:p>
            <a:r>
              <a:rPr lang="de-CH" dirty="0" err="1"/>
              <a:t>Automatic</a:t>
            </a:r>
            <a:r>
              <a:rPr lang="de-CH" dirty="0"/>
              <a:t> </a:t>
            </a:r>
            <a:r>
              <a:rPr lang="de-CH" dirty="0" err="1"/>
              <a:t>alarming</a:t>
            </a:r>
            <a:endParaRPr lang="de-CH" dirty="0"/>
          </a:p>
          <a:p>
            <a:r>
              <a:rPr lang="en-US" dirty="0"/>
              <a:t>Built in load balancing and clustering</a:t>
            </a:r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Server / Software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893</Words>
  <Application>Microsoft Office PowerPoint</Application>
  <PresentationFormat>On-screen Show (4:3)</PresentationFormat>
  <Paragraphs>218</Paragraphs>
  <Slides>22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Lucida Sans Unicode</vt:lpstr>
      <vt:lpstr>Verdana</vt:lpstr>
      <vt:lpstr>Wingdings 2</vt:lpstr>
      <vt:lpstr>Wingdings 3</vt:lpstr>
      <vt:lpstr>Deimos</vt:lpstr>
      <vt:lpstr>Version 7 Overview</vt:lpstr>
      <vt:lpstr>Fact Sheet 1</vt:lpstr>
      <vt:lpstr>Fact Sheet 2</vt:lpstr>
      <vt:lpstr>Fact Sheet 3</vt:lpstr>
      <vt:lpstr>Fact Sheet 4</vt:lpstr>
      <vt:lpstr>Fact Sheet 5</vt:lpstr>
      <vt:lpstr>Soft Facts</vt:lpstr>
      <vt:lpstr>General Architecture</vt:lpstr>
      <vt:lpstr>Server / Software</vt:lpstr>
      <vt:lpstr>Service Provider Support</vt:lpstr>
      <vt:lpstr>Gateway Interfaces 1/2</vt:lpstr>
      <vt:lpstr>Gateway Interfaces 2/2</vt:lpstr>
      <vt:lpstr>SMS to mail reply</vt:lpstr>
      <vt:lpstr>SMS to mail reply</vt:lpstr>
      <vt:lpstr>Accounting and Billing</vt:lpstr>
      <vt:lpstr>Authorisation</vt:lpstr>
      <vt:lpstr>Accounting – Database Mode</vt:lpstr>
      <vt:lpstr>Accounting – Config File Rules</vt:lpstr>
      <vt:lpstr>Screenshots</vt:lpstr>
      <vt:lpstr>Setup UMGateway 1</vt:lpstr>
      <vt:lpstr>Setup UMGateway 2</vt:lpstr>
      <vt:lpstr>More Informations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UMGateway Services Overview</dc:title>
  <dc:creator>Pascal Groner</dc:creator>
  <cp:lastModifiedBy>Pascal Groner</cp:lastModifiedBy>
  <cp:revision>101</cp:revision>
  <dcterms:created xsi:type="dcterms:W3CDTF">2009-12-12T00:01:04Z</dcterms:created>
  <dcterms:modified xsi:type="dcterms:W3CDTF">2018-11-09T12:27:06Z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e1fccfb-80ca-4fe1-a574-1516544edb53_Enabled">
    <vt:lpwstr>True</vt:lpwstr>
  </property>
  <property fmtid="{D5CDD505-2E9C-101B-9397-08002B2CF9AE}" pid="3" name="MSIP_Label_2e1fccfb-80ca-4fe1-a574-1516544edb53_SiteId">
    <vt:lpwstr>364e5b87-c1c7-420d-9bee-c35d19b557a1</vt:lpwstr>
  </property>
  <property fmtid="{D5CDD505-2E9C-101B-9397-08002B2CF9AE}" pid="4" name="MSIP_Label_2e1fccfb-80ca-4fe1-a574-1516544edb53_Owner">
    <vt:lpwstr>Pascal.Groner@swisscom.com</vt:lpwstr>
  </property>
  <property fmtid="{D5CDD505-2E9C-101B-9397-08002B2CF9AE}" pid="5" name="MSIP_Label_2e1fccfb-80ca-4fe1-a574-1516544edb53_SetDate">
    <vt:lpwstr>2018-11-09T12:26:59.6052205Z</vt:lpwstr>
  </property>
  <property fmtid="{D5CDD505-2E9C-101B-9397-08002B2CF9AE}" pid="6" name="MSIP_Label_2e1fccfb-80ca-4fe1-a574-1516544edb53_Name">
    <vt:lpwstr>C2 Internal</vt:lpwstr>
  </property>
  <property fmtid="{D5CDD505-2E9C-101B-9397-08002B2CF9AE}" pid="7" name="MSIP_Label_2e1fccfb-80ca-4fe1-a574-1516544edb53_Application">
    <vt:lpwstr>Microsoft Azure Information Protection</vt:lpwstr>
  </property>
  <property fmtid="{D5CDD505-2E9C-101B-9397-08002B2CF9AE}" pid="8" name="MSIP_Label_2e1fccfb-80ca-4fe1-a574-1516544edb53_Extended_MSFT_Method">
    <vt:lpwstr>Automatic</vt:lpwstr>
  </property>
  <property fmtid="{D5CDD505-2E9C-101B-9397-08002B2CF9AE}" pid="9" name="Sensitivity">
    <vt:lpwstr>C2 Internal</vt:lpwstr>
  </property>
</Properties>
</file>